
<file path=[Content_Types].xml><?xml version="1.0" encoding="utf-8"?>
<Types xmlns="http://schemas.openxmlformats.org/package/2006/content-types">
  <Default Extension="wav" ContentType="audio/wav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570" y="-96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7FA33A2-D528-40B5-B32D-A43C42B8F3F4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653FC14-064B-415A-B52C-86EFFA9F5FF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5AB189-389D-4352-88CF-0B972B3FAC9F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BDDEFDB-0744-4BD0-B044-A5F3EF45CBE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6C1E1EE-EC06-41CD-9CD3-338EFC5B6F1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2B34E61-B261-4E57-8946-4D69729FE2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Only" userDrawn="1">
  <p:cSld name="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 bwMode="auto">
          <a:xfrm>
            <a:off x="457200" y="274638"/>
            <a:ext cx="8229600" cy="58515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688E-F495-43F9-8401-E01B9AE707F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F0B76F5-47A6-4163-862D-FFFE69004F4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F5FAFD1-AC34-4E60-B26A-2BDFC174B7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D3AC6F4-F4F4-428E-9584-56E5F1DBD23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A153E05-09D3-4BC0-B0C0-0E65695D537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7AA210D-C4C7-4B5B-9B39-45AC62F0EC7A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2FE4B2-7C5D-4775-BEE1-C32AD2C22C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2D7A12C-2F76-4133-9AA0-196E7850FC13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A3A6DE-329B-4197-889A-90066C6527A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BDD2BB8-CDB5-4B1A-A355-3A7AD68E3709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D298942-BF16-48C6-BE64-E0FEBFA68B7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EB9811D-5DA4-4454-B312-E48C6B9D051C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C9E1ABD-1695-46EF-A3B1-7FD90657C71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1C0084C-BF65-4E61-96F7-D1B0423BF62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9593C97-B3D7-4CB0-B8B5-D1CDB12B5F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F0955BA-9969-42B8-A0B2-0B6BB0DECD8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F8F3499-E91E-4A28-AD74-BCE7D6C1DD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lum/>
          </a:blip>
          <a:srcRect l="980" t="0" r="980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74633-1AB7-4386-B2E8-0865BCC66FE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E7BFA6-AFBD-4427-A136-188C1B8B99D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1" ftr="0" hdr="0" sldNum="1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media" Target="../media/media1.wav"/><Relationship Id="rId6" Type="http://schemas.openxmlformats.org/officeDocument/2006/relationships/audio" Target="../media/media1.wav" /><Relationship Id="rId7" Type="http://schemas.openxmlformats.org/officeDocument/2006/relationships/image" Target="../media/image19.png"/><Relationship Id="rId8" Type="http://schemas.microsoft.com/office/2007/relationships/media" Target="../media/media2.wav"/><Relationship Id="rId9" Type="http://schemas.openxmlformats.org/officeDocument/2006/relationships/audio" Target="../media/media2.wav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Relationship Id="rId3" Type="http://schemas.openxmlformats.org/officeDocument/2006/relationships/oleObject" Target="../embeddings/oleObject3.bin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microsoft.com/office/2007/relationships/media" Target="../media/media4.wav"/><Relationship Id="rId5" Type="http://schemas.openxmlformats.org/officeDocument/2006/relationships/audio" Target="../media/media4.wav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slide" Target="slide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Relationship Id="rId3" Type="http://schemas.openxmlformats.org/officeDocument/2006/relationships/audio" Target="../media/media10.wav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audio" Target="../media/media10.wav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audio" Target="../media/media10.wav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980" t="0" r="980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428625" y="2357438"/>
            <a:ext cx="8358188" cy="2000250"/>
          </a:xfrm>
          <a:prstGeom prst="rect">
            <a:avLst/>
          </a:prstGeom>
          <a:solidFill>
            <a:srgbClr val="FBFE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 bwMode="auto">
          <a:xfrm>
            <a:off x="642938" y="25717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</a:rPr>
              <a:t>Математика </a:t>
            </a:r>
            <a:br>
              <a:rPr lang="ru-RU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</a:rPr>
            </a:br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</a:rPr>
              <a:t>цифра 5</a:t>
            </a:r>
            <a:endParaRPr lang="ru-RU" sz="480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071688" y="1000125"/>
            <a:ext cx="696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929188" y="928688"/>
            <a:ext cx="696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7929563" y="928688"/>
            <a:ext cx="696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5000625" y="5357813"/>
            <a:ext cx="696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858125" y="5357813"/>
            <a:ext cx="696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/>
          </a:p>
        </p:txBody>
      </p:sp>
      <p:pic>
        <p:nvPicPr>
          <p:cNvPr id="2057" name="Picture 5" descr="H:\Documents and Settings\Aida\Рабочий стол\НОвая ГРАФИКА сборник\КАРТИНКИ СБОРНИК_ школьные\2cem82b.gif"/>
          <p:cNvPicPr>
            <a:picLocks noChangeAspect="1" noChangeArrowheads="1" noCrop="1"/>
          </p:cNvPicPr>
          <p:nvPr/>
        </p:nvPicPr>
        <p:blipFill>
          <a:blip r:embed="rId3"/>
          <a:stretch/>
        </p:blipFill>
        <p:spPr bwMode="auto">
          <a:xfrm>
            <a:off x="3429000" y="500063"/>
            <a:ext cx="1647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H:\Documents and Settings\Aida\Рабочий стол\НОвая ГРАФИКА сборник\КАРТИНКИ СБОРНИК_ школьные\m34.gif"/>
          <p:cNvPicPr>
            <a:picLocks noChangeAspect="1" noChangeArrowheads="1" noCrop="1"/>
          </p:cNvPicPr>
          <p:nvPr/>
        </p:nvPicPr>
        <p:blipFill>
          <a:blip r:embed="rId4"/>
          <a:stretch/>
        </p:blipFill>
        <p:spPr bwMode="auto">
          <a:xfrm>
            <a:off x="6715125" y="10001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/>
          <a:stretch/>
        </p:blipFill>
        <p:spPr bwMode="auto">
          <a:xfrm>
            <a:off x="428625" y="4572000"/>
            <a:ext cx="7572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/>
          <a:stretch/>
        </p:blipFill>
        <p:spPr bwMode="auto">
          <a:xfrm>
            <a:off x="928688" y="5143500"/>
            <a:ext cx="7572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/>
          <a:stretch/>
        </p:blipFill>
        <p:spPr bwMode="auto">
          <a:xfrm>
            <a:off x="1643063" y="5072063"/>
            <a:ext cx="7572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/>
          <a:stretch/>
        </p:blipFill>
        <p:spPr bwMode="auto">
          <a:xfrm>
            <a:off x="2143125" y="4500563"/>
            <a:ext cx="7572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0" descr="H:\Documents and Settings\Aida\Рабочий стол\НОвая ГРАФИКА сборник\КАРТИНКИ СБОРНИК_ школьные\bi100.gif"/>
          <p:cNvPicPr>
            <a:picLocks noChangeAspect="1" noChangeArrowheads="1" noCrop="1"/>
          </p:cNvPicPr>
          <p:nvPr/>
        </p:nvPicPr>
        <p:blipFill>
          <a:blip r:embed="rId6"/>
          <a:stretch/>
        </p:blipFill>
        <p:spPr bwMode="auto">
          <a:xfrm>
            <a:off x="1000125" y="500063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7"/>
          <a:stretch/>
        </p:blipFill>
        <p:spPr bwMode="auto">
          <a:xfrm>
            <a:off x="6429375" y="4572000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4" descr="H:\Documents and Settings\Aida\Рабочий стол\НОвая ГРАФИКА сборник\КАРТИНКИ СБОРНИК_ школьные\br18.gif"/>
          <p:cNvPicPr>
            <a:picLocks noChangeAspect="1" noChangeArrowheads="1" noCrop="1"/>
          </p:cNvPicPr>
          <p:nvPr/>
        </p:nvPicPr>
        <p:blipFill>
          <a:blip r:embed="rId8"/>
          <a:stretch/>
        </p:blipFill>
        <p:spPr bwMode="auto">
          <a:xfrm>
            <a:off x="3429000" y="4572000"/>
            <a:ext cx="17716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7"/>
          <a:stretch/>
        </p:blipFill>
        <p:spPr bwMode="auto">
          <a:xfrm>
            <a:off x="6000750" y="4572000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7"/>
          <a:stretch/>
        </p:blipFill>
        <p:spPr bwMode="auto">
          <a:xfrm>
            <a:off x="7643813" y="4572000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7"/>
          <a:stretch/>
        </p:blipFill>
        <p:spPr bwMode="auto">
          <a:xfrm>
            <a:off x="8072438" y="4500563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7"/>
          <a:stretch/>
        </p:blipFill>
        <p:spPr bwMode="auto">
          <a:xfrm>
            <a:off x="7215188" y="4572000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7"/>
          <a:stretch/>
        </p:blipFill>
        <p:spPr bwMode="auto">
          <a:xfrm>
            <a:off x="6858000" y="4572000"/>
            <a:ext cx="623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 bwMode="auto">
          <a:xfrm>
            <a:off x="2143125" y="5429250"/>
            <a:ext cx="696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4" name="Picture 6" descr="Рисунок3 коп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44950" y="404813"/>
            <a:ext cx="4487863" cy="5761037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4213" y="4252913"/>
            <a:ext cx="37449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>
                <a:solidFill>
                  <a:srgbClr val="008000"/>
                </a:solidFill>
              </a:rPr>
              <a:t>Зайки – серые трусишки -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2000">
                <a:solidFill>
                  <a:srgbClr val="008000"/>
                </a:solidFill>
              </a:rPr>
              <a:t>Длиноухие братишки.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2000">
                <a:solidFill>
                  <a:srgbClr val="008000"/>
                </a:solidFill>
              </a:rPr>
              <a:t>Вышли зайки погулять -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2000">
                <a:solidFill>
                  <a:srgbClr val="008000"/>
                </a:solidFill>
              </a:rPr>
              <a:t>Пишет Мурка цифру </a:t>
            </a:r>
            <a:r>
              <a:rPr lang="ru-RU" sz="2000" b="1">
                <a:solidFill>
                  <a:srgbClr val="008000"/>
                </a:solidFill>
              </a:rPr>
              <a:t>ПЯТЬ</a:t>
            </a:r>
            <a:r>
              <a:rPr lang="ru-RU" sz="2000">
                <a:solidFill>
                  <a:srgbClr val="008000"/>
                </a:solidFill>
              </a:rPr>
              <a:t>.</a:t>
            </a:r>
            <a:endParaRPr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476375" y="1125538"/>
            <a:ext cx="1439863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6350">
                  <a:solidFill>
                    <a:schemeClr val="hlink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CCFF"/>
                    </a:gs>
                    <a:gs pos="50000">
                      <a:srgbClr val="3333FF"/>
                    </a:gs>
                    <a:gs pos="100000">
                      <a:srgbClr val="00CCFF"/>
                    </a:gs>
                  </a:gsLst>
                  <a:lin ang="2700000" scaled="1"/>
                </a:gradFill>
                <a:latin typeface="Impact"/>
              </a:rPr>
              <a:t>5</a:t>
            </a:r>
            <a:endParaRPr/>
          </a:p>
        </p:txBody>
      </p:sp>
      <p:pic>
        <p:nvPicPr>
          <p:cNvPr id="7185" name="Picture 17" descr="201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571536" y="-571528"/>
            <a:ext cx="10080626" cy="7848601"/>
          </a:xfrm>
          <a:prstGeom prst="rect">
            <a:avLst/>
          </a:prstGeom>
          <a:noFill/>
        </p:spPr>
      </p:pic>
      <p:pic>
        <p:nvPicPr>
          <p:cNvPr id="7186" name="Picture 18">
            <a:hlinkClick r:id="" action="ppaction://media"/>
          </p:cNvPr>
          <p:cNvPicPr>
            <a:picLocks noChangeAspect="1" noChangeArrowheads="1" noRo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/>
        </p:blipFill>
        <p:spPr bwMode="auto">
          <a:xfrm>
            <a:off x="-304800" y="6165850"/>
            <a:ext cx="304800" cy="304800"/>
          </a:xfrm>
          <a:prstGeom prst="rect">
            <a:avLst/>
          </a:prstGeom>
          <a:noFill/>
        </p:spPr>
      </p:pic>
      <p:pic>
        <p:nvPicPr>
          <p:cNvPr id="7187" name="Picture 19">
            <a:hlinkClick r:id="" action="ppaction://media"/>
          </p:cNvPr>
          <p:cNvPicPr>
            <a:picLocks noChangeAspect="1" noChangeArrowheads="1" noRo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tretch/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1" advTm="2000"/>
    </mc:Choice>
    <mc:Fallback>
      <p:transition advClick="1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705600" y="533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010399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705600" y="213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6868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8077200" y="533400"/>
            <a:ext cx="152400" cy="6096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91" name="Arc 7"/>
          <p:cNvSpPr/>
          <p:nvPr/>
        </p:nvSpPr>
        <p:spPr bwMode="auto">
          <a:xfrm rot="772075">
            <a:off x="7905750" y="1065213"/>
            <a:ext cx="703263" cy="1066800"/>
          </a:xfrm>
          <a:custGeom>
            <a:avLst/>
            <a:gdLst>
              <a:gd name="G0" fmla="+- 16935 0 0"/>
              <a:gd name="G1" fmla="+- 21600 0 0"/>
              <a:gd name="G2" fmla="+- 21600 0 0"/>
              <a:gd name="T0" fmla="*/ 3868 w 38535"/>
              <a:gd name="T1" fmla="*/ 4401 h 43200"/>
              <a:gd name="T2" fmla="*/ 0 w 38535"/>
              <a:gd name="T3" fmla="*/ 35008 h 43200"/>
              <a:gd name="T4" fmla="*/ 16935 w 3853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35" h="43200" fill="none" stroke="1" extrusionOk="0">
                <a:moveTo>
                  <a:pt x="3867" y="4400"/>
                </a:moveTo>
                <a:cubicBezTo>
                  <a:pt x="7625" y="1545"/>
                  <a:pt x="12215" y="-1"/>
                  <a:pt x="16935" y="0"/>
                </a:cubicBezTo>
                <a:cubicBezTo>
                  <a:pt x="28864" y="0"/>
                  <a:pt x="38535" y="9670"/>
                  <a:pt x="38535" y="21600"/>
                </a:cubicBezTo>
                <a:cubicBezTo>
                  <a:pt x="38535" y="33529"/>
                  <a:pt x="28864" y="43200"/>
                  <a:pt x="16935" y="43200"/>
                </a:cubicBezTo>
                <a:cubicBezTo>
                  <a:pt x="10334" y="43200"/>
                  <a:pt x="4097" y="40182"/>
                  <a:pt x="0" y="35007"/>
                </a:cubicBezTo>
              </a:path>
              <a:path w="38535" h="43200" fill="norm" stroke="0" extrusionOk="0">
                <a:moveTo>
                  <a:pt x="3867" y="4400"/>
                </a:moveTo>
                <a:cubicBezTo>
                  <a:pt x="7625" y="1545"/>
                  <a:pt x="12215" y="-1"/>
                  <a:pt x="16935" y="0"/>
                </a:cubicBezTo>
                <a:cubicBezTo>
                  <a:pt x="28864" y="0"/>
                  <a:pt x="38535" y="9670"/>
                  <a:pt x="38535" y="21600"/>
                </a:cubicBezTo>
                <a:cubicBezTo>
                  <a:pt x="38535" y="33529"/>
                  <a:pt x="28864" y="43200"/>
                  <a:pt x="16935" y="43200"/>
                </a:cubicBezTo>
                <a:cubicBezTo>
                  <a:pt x="10334" y="43200"/>
                  <a:pt x="4097" y="40182"/>
                  <a:pt x="0" y="35007"/>
                </a:cubicBezTo>
                <a:lnTo>
                  <a:pt x="16935" y="21600"/>
                </a:lnTo>
                <a:close/>
              </a:path>
            </a:pathLst>
          </a:custGeom>
          <a:noFill/>
          <a:ln w="762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Arc 9"/>
          <p:cNvSpPr/>
          <p:nvPr/>
        </p:nvSpPr>
        <p:spPr bwMode="auto">
          <a:xfrm rot="5400000">
            <a:off x="8343900" y="419100"/>
            <a:ext cx="152400" cy="381000"/>
          </a:xfrm>
          <a:custGeom>
            <a:avLst/>
            <a:gdLst>
              <a:gd name="G0" fmla="+- 0 0 0"/>
              <a:gd name="G1" fmla="+- 21378 0 0"/>
              <a:gd name="G2" fmla="+- 21600 0 0"/>
              <a:gd name="T0" fmla="*/ 3092 w 21600"/>
              <a:gd name="T1" fmla="*/ 0 h 42719"/>
              <a:gd name="T2" fmla="*/ 3333 w 21600"/>
              <a:gd name="T3" fmla="*/ 42719 h 42719"/>
              <a:gd name="T4" fmla="*/ 0 w 21600"/>
              <a:gd name="T5" fmla="*/ 21378 h 4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719" fill="none" stroke="1" extrusionOk="0">
                <a:moveTo>
                  <a:pt x="3091" y="0"/>
                </a:moveTo>
                <a:cubicBezTo>
                  <a:pt x="13716" y="1537"/>
                  <a:pt x="21600" y="10643"/>
                  <a:pt x="21600" y="21378"/>
                </a:cubicBezTo>
                <a:cubicBezTo>
                  <a:pt x="21600" y="32020"/>
                  <a:pt x="13848" y="41077"/>
                  <a:pt x="3333" y="42719"/>
                </a:cubicBezTo>
              </a:path>
              <a:path w="21600" h="42719" fill="norm" stroke="0" extrusionOk="0">
                <a:moveTo>
                  <a:pt x="3091" y="0"/>
                </a:moveTo>
                <a:cubicBezTo>
                  <a:pt x="13716" y="1537"/>
                  <a:pt x="21600" y="10643"/>
                  <a:pt x="21600" y="21378"/>
                </a:cubicBezTo>
                <a:cubicBezTo>
                  <a:pt x="21600" y="32020"/>
                  <a:pt x="13848" y="41077"/>
                  <a:pt x="3333" y="42719"/>
                </a:cubicBezTo>
                <a:lnTo>
                  <a:pt x="0" y="21378"/>
                </a:lnTo>
                <a:close/>
              </a:path>
            </a:pathLst>
          </a:custGeom>
          <a:noFill/>
          <a:ln w="762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152400"/>
            <a:ext cx="6934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4000">
                <a:solidFill>
                  <a:srgbClr val="FF0066"/>
                </a:solidFill>
              </a:rPr>
              <a:t>А вот это – цифра </a:t>
            </a:r>
            <a:r>
              <a:rPr lang="ru-RU" sz="4000">
                <a:solidFill>
                  <a:srgbClr val="21CD25"/>
                </a:solidFill>
              </a:rPr>
              <a:t>пять</a:t>
            </a:r>
            <a:r>
              <a:rPr lang="ru-RU" sz="4000">
                <a:solidFill>
                  <a:srgbClr val="FF0066"/>
                </a:solidFill>
              </a:rPr>
              <a:t>! 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4000">
                <a:solidFill>
                  <a:srgbClr val="FF0066"/>
                </a:solidFill>
              </a:rPr>
              <a:t>До </a:t>
            </a:r>
            <a:r>
              <a:rPr lang="ru-RU" sz="4000">
                <a:solidFill>
                  <a:srgbClr val="FF0066"/>
                </a:solidFill>
              </a:rPr>
              <a:t>пяти легко считать. Каждый пальчик подержи, Цифру пальчиком скажи.</a:t>
            </a:r>
            <a:endParaRPr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858000" y="2743200"/>
            <a:ext cx="1752599" cy="1676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C082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0" t="0" r="5486" b="5454"/>
          <a:stretch/>
        </p:blipFill>
        <p:spPr bwMode="auto">
          <a:xfrm>
            <a:off x="1066800" y="3810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15" descr="candle"/>
          <p:cNvPicPr>
            <a:picLocks noChangeAspect="1" noChangeArrowheads="1" noCrop="1"/>
          </p:cNvPicPr>
          <p:nvPr/>
        </p:nvPicPr>
        <p:blipFill>
          <a:blip r:embed="rId3"/>
          <a:stretch/>
        </p:blipFill>
        <p:spPr bwMode="auto">
          <a:xfrm>
            <a:off x="3810000" y="4114800"/>
            <a:ext cx="3733800" cy="2270125"/>
          </a:xfrm>
          <a:prstGeom prst="rect">
            <a:avLst/>
          </a:prstGeom>
          <a:noFill/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04800" y="2895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5400">
                <a:solidFill>
                  <a:srgbClr val="FFFF5B"/>
                </a:solidFill>
              </a:rPr>
              <a:t>1</a:t>
            </a:r>
            <a:r>
              <a:rPr lang="ru-RU" sz="5400"/>
              <a:t>   </a:t>
            </a:r>
            <a:r>
              <a:rPr lang="ru-RU" sz="5400">
                <a:solidFill>
                  <a:schemeClr val="accent2"/>
                </a:solidFill>
              </a:rPr>
              <a:t>2</a:t>
            </a:r>
            <a:r>
              <a:rPr lang="ru-RU" sz="5400"/>
              <a:t>   </a:t>
            </a:r>
            <a:r>
              <a:rPr lang="ru-RU" sz="5400">
                <a:solidFill>
                  <a:srgbClr val="FC082B"/>
                </a:solidFill>
              </a:rPr>
              <a:t>3</a:t>
            </a:r>
            <a:r>
              <a:rPr lang="ru-RU" sz="5400"/>
              <a:t>   </a:t>
            </a:r>
            <a:r>
              <a:rPr lang="ru-RU" sz="5400">
                <a:solidFill>
                  <a:srgbClr val="9900FF"/>
                </a:solidFill>
              </a:rPr>
              <a:t>4</a:t>
            </a:r>
            <a:r>
              <a:rPr lang="ru-RU" sz="5400"/>
              <a:t>   </a:t>
            </a:r>
            <a:r>
              <a:rPr lang="ru-RU" sz="5400">
                <a:solidFill>
                  <a:srgbClr val="21CD25"/>
                </a:solidFill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6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7287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Century Gothic"/>
              </a:rPr>
              <a:t>ПЯТЬ</a:t>
            </a:r>
            <a:endParaRPr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770063" y="188913"/>
          <a:ext cx="5233987" cy="6480174"/>
        </p:xfrm>
        <a:graphic>
          <a:graphicData uri="http://schemas.openxmlformats.org/presentationml/2006/ole">
            <p:oleObj name="oleObj" r:id="rId3" imgW="4550410" imgH="5634990" progId="CorelDRAW.Graphic.12">
              <p:embed/>
              <p:pic>
                <p:nvPicPr>
                  <p:cNvPr id="69643" name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770063" y="188913"/>
                    <a:ext cx="5233987" cy="6480174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1" advTm="3000"/>
    </mc:Choice>
    <mc:Fallback>
      <p:transition advClick="1" advTm="3000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7287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Century Gothic"/>
              </a:rPr>
              <a:t>ПЯТЬ</a:t>
            </a:r>
            <a:endParaRPr/>
          </a:p>
        </p:txBody>
      </p:sp>
      <p:sp>
        <p:nvSpPr>
          <p:cNvPr id="17417" name="WordArt 9" descr="WB02133_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87788" cy="547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2"/>
                  <a:tile algn="tl" flip="none" sx="100000" sy="100000" tx="0" ty="0"/>
                </a:blipFill>
                <a:latin typeface="Century Schoolbook"/>
              </a:rPr>
              <a:t>5</a:t>
            </a:r>
            <a:endParaRPr/>
          </a:p>
        </p:txBody>
      </p:sp>
      <p:pic>
        <p:nvPicPr>
          <p:cNvPr id="17418" name="Picture 10">
            <a:hlinkClick r:id="" action="ppaction://media"/>
          </p:cNvPr>
          <p:cNvPicPr>
            <a:picLocks noChangeAspect="1" noChangeArrowheads="1" noRo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"/>
          <a:stretch/>
        </p:blipFill>
        <p:spPr bwMode="auto">
          <a:xfrm>
            <a:off x="8839200" y="-4587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1" advTm="3000"/>
    </mc:Choice>
    <mc:Fallback>
      <p:transition advClick="1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626" name="Picture 18" descr="Yo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1600200" y="1905000"/>
            <a:ext cx="914400" cy="914400"/>
          </a:xfrm>
          <a:prstGeom prst="ellipse">
            <a:avLst/>
          </a:prstGeom>
          <a:gradFill>
            <a:gsLst>
              <a:gs pos="0">
                <a:srgbClr val="FF0066">
                  <a:gamma val="0"/>
                  <a:shade val="46275"/>
                  <a:invGamma val="0"/>
                </a:srgbClr>
              </a:gs>
              <a:gs pos="50000">
                <a:srgbClr val="FF0066">
                  <a:alpha val="75999"/>
                </a:srgbClr>
              </a:gs>
              <a:gs pos="100000">
                <a:srgbClr val="FF0066">
                  <a:gamma val="0"/>
                  <a:shade val="46275"/>
                  <a:invGamma val="0"/>
                </a:srgbClr>
              </a:gs>
            </a:gsLst>
            <a:lin ang="18900000" scaled="1"/>
          </a:gradFill>
          <a:ln w="254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FFFF00"/>
                </a:solidFill>
                <a:latin typeface="Times New Roman"/>
              </a:rPr>
              <a:t>Ц</a:t>
            </a:r>
            <a:endParaRPr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4800600" y="1752599"/>
            <a:ext cx="914400" cy="914400"/>
          </a:xfrm>
          <a:prstGeom prst="ellipse">
            <a:avLst/>
          </a:prstGeom>
          <a:gradFill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CC0099"/>
                </a:solidFill>
                <a:latin typeface="Times New Roman"/>
              </a:rPr>
              <a:t>Р</a:t>
            </a:r>
            <a:endParaRPr/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3733800" y="1600200"/>
            <a:ext cx="914400" cy="914400"/>
          </a:xfrm>
          <a:prstGeom prst="ellipse">
            <a:avLst/>
          </a:prstGeom>
          <a:gradFill>
            <a:gsLst>
              <a:gs pos="0">
                <a:srgbClr val="FF00FF"/>
              </a:gs>
              <a:gs pos="100000">
                <a:srgbClr val="FF00FF">
                  <a:gamma val="0"/>
                  <a:shade val="46275"/>
                  <a:invGamma val="0"/>
                </a:srgbClr>
              </a:gs>
            </a:gsLst>
            <a:lin ang="5400000" scaled="1"/>
          </a:gradFill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66FFFF"/>
                </a:solidFill>
                <a:latin typeface="Times New Roman"/>
              </a:rPr>
              <a:t>Ф</a:t>
            </a:r>
            <a:endParaRPr/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867399" y="1905000"/>
            <a:ext cx="914400" cy="914400"/>
          </a:xfrm>
          <a:prstGeom prst="ellipse">
            <a:avLst/>
          </a:prstGeom>
          <a:gradFill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0099"/>
                </a:solidFill>
                <a:latin typeface="Times New Roman"/>
              </a:rPr>
              <a:t>А</a:t>
            </a:r>
            <a:endParaRPr/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2667000" y="1752599"/>
            <a:ext cx="914400" cy="91440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FF6699">
                  <a:alpha val="78000"/>
                </a:srgbClr>
              </a:gs>
              <a:gs pos="100000">
                <a:schemeClr val="bg1"/>
              </a:gs>
            </a:gsLst>
            <a:lin ang="18900000" scaled="1"/>
          </a:gradFill>
          <a:ln w="25400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FF00"/>
                </a:solidFill>
                <a:latin typeface="Times New Roman"/>
              </a:rPr>
              <a:t>И</a:t>
            </a:r>
            <a:endParaRPr/>
          </a:p>
        </p:txBody>
      </p:sp>
      <p:sp>
        <p:nvSpPr>
          <p:cNvPr id="67606" name="Rectangle 22" descr="Рисунок5"/>
          <p:cNvSpPr>
            <a:spLocks noChangeArrowheads="1"/>
          </p:cNvSpPr>
          <p:nvPr/>
        </p:nvSpPr>
        <p:spPr bwMode="auto">
          <a:xfrm>
            <a:off x="2971800" y="2819400"/>
            <a:ext cx="2438400" cy="2438400"/>
          </a:xfrm>
          <a:prstGeom prst="rect">
            <a:avLst/>
          </a:prstGeom>
          <a:blipFill>
            <a:blip r:embed="rId3"/>
            <a:stretch/>
          </a:blipFill>
          <a:ln w="1016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7603" name="Picture 19" descr="2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915400" y="3733800"/>
            <a:ext cx="3657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" y="2743200"/>
            <a:ext cx="3581400" cy="3657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04800" y="381000"/>
            <a:ext cx="4572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C0000"/>
                </a:solidFill>
                <a:latin typeface="Monotype Corsiva"/>
              </a:rPr>
              <a:t>А потом пошла плясать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latin typeface="Monotype Corsiva"/>
              </a:rPr>
              <a:t>По бумаге цифра пять.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latin typeface="Monotype Corsiva"/>
              </a:rPr>
              <a:t>Руку вправо протянула,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latin typeface="Monotype Corsiva"/>
              </a:rPr>
              <a:t>Ножку круто изогнула.</a:t>
            </a:r>
            <a:endParaRPr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6934200" y="4191000"/>
            <a:ext cx="2057400" cy="1981200"/>
          </a:xfrm>
          <a:prstGeom prst="star32">
            <a:avLst>
              <a:gd name="adj" fmla="val 37500"/>
            </a:avLst>
          </a:prstGeom>
          <a:gradFill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267200" y="6629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med" len="sm"/>
            <a:tailEnd type="stealth" w="lg" len="lg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6705600" y="6629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4876800" y="6629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5486400" y="6629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6096000" y="6629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84" name="Arc 12"/>
          <p:cNvSpPr/>
          <p:nvPr/>
        </p:nvSpPr>
        <p:spPr bwMode="auto">
          <a:xfrm rot="6839051">
            <a:off x="2991644" y="2086769"/>
            <a:ext cx="922337" cy="1196975"/>
          </a:xfrm>
          <a:custGeom>
            <a:avLst/>
            <a:gdLst>
              <a:gd name="T0" fmla="*/ 608467036 w 21600"/>
              <a:gd name="T1" fmla="*/ 0 h 30717"/>
              <a:gd name="T2" fmla="*/ 1466235866 w 21600"/>
              <a:gd name="T3" fmla="*/ 1817597171 h 30717"/>
              <a:gd name="T4" fmla="*/ 0 w 21600"/>
              <a:gd name="T5" fmla="*/ 1191552868 h 30717"/>
              <a:gd name="T6" fmla="*/ 0 60000 65536"/>
              <a:gd name="T7" fmla="*/ 0 60000 65536"/>
              <a:gd name="T8" fmla="*/ 0 60000 65536"/>
              <a:gd name="T9" fmla="*/ 0 w 21600"/>
              <a:gd name="T10" fmla="*/ 0 h 30717"/>
              <a:gd name="T11" fmla="*/ 21600 w 21600"/>
              <a:gd name="T12" fmla="*/ 30717 h 30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717" fill="none" stroke="1" extrusionOk="0">
                <a:moveTo>
                  <a:pt x="7814" y="0"/>
                </a:moveTo>
                <a:cubicBezTo>
                  <a:pt x="16124" y="3225"/>
                  <a:pt x="21600" y="11223"/>
                  <a:pt x="21600" y="20137"/>
                </a:cubicBezTo>
                <a:cubicBezTo>
                  <a:pt x="21600" y="23842"/>
                  <a:pt x="20646" y="27486"/>
                  <a:pt x="18831" y="30716"/>
                </a:cubicBezTo>
              </a:path>
              <a:path w="21600" h="30717" fill="norm" stroke="0" extrusionOk="0">
                <a:moveTo>
                  <a:pt x="7814" y="0"/>
                </a:moveTo>
                <a:cubicBezTo>
                  <a:pt x="16124" y="3225"/>
                  <a:pt x="21600" y="11223"/>
                  <a:pt x="21600" y="20137"/>
                </a:cubicBezTo>
                <a:cubicBezTo>
                  <a:pt x="21600" y="23842"/>
                  <a:pt x="20646" y="27486"/>
                  <a:pt x="18831" y="30716"/>
                </a:cubicBezTo>
                <a:lnTo>
                  <a:pt x="0" y="20137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>
            <a:off x="2362199" y="2743200"/>
            <a:ext cx="381000" cy="15240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886" name="Arc 14"/>
          <p:cNvSpPr/>
          <p:nvPr/>
        </p:nvSpPr>
        <p:spPr bwMode="auto">
          <a:xfrm rot="615963">
            <a:off x="2124075" y="4025899"/>
            <a:ext cx="1860550" cy="2373313"/>
          </a:xfrm>
          <a:custGeom>
            <a:avLst/>
            <a:gdLst>
              <a:gd name="T0" fmla="*/ 184650319 w 39056"/>
              <a:gd name="T1" fmla="*/ 1130168165 h 43200"/>
              <a:gd name="T2" fmla="*/ 0 w 39056"/>
              <a:gd name="T3" fmla="*/ 2147483647 h 43200"/>
              <a:gd name="T4" fmla="*/ 1887144973 w 39056"/>
              <a:gd name="T5" fmla="*/ 2147483647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stroke="1" extrusionOk="0">
                <a:moveTo>
                  <a:pt x="1708" y="6816"/>
                </a:moveTo>
                <a:cubicBezTo>
                  <a:pt x="5790" y="2466"/>
                  <a:pt x="11490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fill="norm" stroke="0" extrusionOk="0">
                <a:moveTo>
                  <a:pt x="1708" y="6816"/>
                </a:moveTo>
                <a:cubicBezTo>
                  <a:pt x="5790" y="2466"/>
                  <a:pt x="11490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>
            <a:off x="7467600" y="4724399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8153399" y="4724399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7848600" y="5029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7543800" y="5410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8153399" y="5410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2286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6858000" y="-762000"/>
            <a:ext cx="21209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500" b="1">
                <a:solidFill>
                  <a:srgbClr val="CC0000"/>
                </a:solidFill>
                <a:latin typeface="Times New Roman"/>
              </a:rPr>
              <a:t>5</a:t>
            </a:r>
            <a:endParaRPr/>
          </a:p>
        </p:txBody>
      </p:sp>
      <p:pic>
        <p:nvPicPr>
          <p:cNvPr id="79897" name="Picture 25" descr="9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91000" y="2286000"/>
            <a:ext cx="331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114800" y="5943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Times New Roman"/>
              </a:rPr>
              <a:t>0</a:t>
            </a:r>
            <a:endParaRPr lang="ru-RU" sz="3600" b="1">
              <a:latin typeface="Times New Roman"/>
            </a:endParaRPr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4648200" y="5943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Times New Roman"/>
              </a:rPr>
              <a:t>1</a:t>
            </a:r>
            <a:endParaRPr lang="ru-RU" sz="3600" b="1">
              <a:latin typeface="Times New Roman"/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5257800" y="5943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Times New Roman"/>
              </a:rPr>
              <a:t>2</a:t>
            </a:r>
            <a:endParaRPr lang="ru-RU" sz="3600" b="1">
              <a:latin typeface="Times New Roman"/>
            </a:endParaRP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5867399" y="5943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Times New Roman"/>
              </a:rPr>
              <a:t>3</a:t>
            </a:r>
            <a:endParaRPr lang="ru-RU" sz="3600" b="1">
              <a:latin typeface="Times New Roman"/>
            </a:endParaRP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6477000" y="5943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Times New Roman"/>
              </a:rPr>
              <a:t>4</a:t>
            </a:r>
            <a:endParaRPr lang="ru-RU" sz="3600" b="1">
              <a:latin typeface="Times New Roman"/>
            </a:endParaRP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7086600" y="5943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/>
              </a:rPr>
              <a:t>5</a:t>
            </a:r>
            <a:endParaRPr lang="ru-RU" sz="3600" b="1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7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7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4167 0.2111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700"/>
                            </p:stCondLst>
                            <p:childTnLst>
                              <p:par>
                                <p:cTn id="119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7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C 0.00451 -0.00301 0.00903 -0.00602 0.01232 -0.00903 C 0.01562 -0.01203 0.01632 -0.01528 0.02031 -0.01805 C 0.0243 -0.02083 0.03194 -0.02315 0.03663 -0.02523 C 0.04132 -0.02731 0.04514 -0.0294 0.04878 -0.03055 C 0.05243 -0.03171 0.05416 -0.03217 0.05816 -0.03241 C 0.06215 -0.03264 0.06875 -0.03241 0.07309 -0.03241 C 0.07743 -0.03241 0.07986 -0.03333 0.08385 -0.03241 C 0.08785 -0.03148 0.09201 -0.02986 0.09739 -0.02708 C 0.10278 -0.0243 0.11128 -0.01921 0.11632 -0.0162 C 0.12135 -0.01319 0.12344 -0.0125 0.12708 -0.00903 C 0.13073 -0.00555 0.1342 0.00047 0.13785 0.00533 C 0.14149 0.01019 0.14548 0.01459 0.14878 0.01968 C 0.15208 0.02477 0.15486 0.02801 0.15816 0.03611 C 0.16146 0.04422 0.1658 0.05718 0.16892 0.06852 C 0.17205 0.07986 0.17569 0.09329 0.17708 0.1044 C 0.17847 0.11551 0.17743 0.1257 0.17708 0.13519 C 0.17673 0.14468 0.17552 0.15347 0.17448 0.16204 C 0.17344 0.1706 0.17205 0.17871 0.17031 0.18727 C 0.16857 0.19584 0.16597 0.20648 0.16354 0.21435 C 0.16111 0.22222 0.15937 0.22732 0.15555 0.23426 C 0.15173 0.24121 0.14444 0.24977 0.14062 0.25579 C 0.1368 0.26181 0.13576 0.26574 0.13246 0.27014 C 0.12916 0.27454 0.12361 0.27963 0.12031 0.28287 C 0.11701 0.28611 0.11632 0.28727 0.11232 0.29005 C 0.10833 0.29283 0.10139 0.2963 0.09601 0.29908 C 0.09062 0.30185 0.08507 0.3044 0.07986 0.30625 C 0.07465 0.3081 0.06927 0.30926 0.06493 0.30996 C 0.06059 0.31065 0.05781 0.31019 0.05416 0.30996 C 0.05052 0.30972 0.0467 0.3088 0.0434 0.3081 C 0.0401 0.30741 0.0375 0.30718 0.03385 0.30625 C 0.03021 0.30533 0.02517 0.30463 0.0217 0.30278 C 0.01823 0.30093 0.01649 0.29769 0.01354 0.29537 C 0.01059 0.29306 0.00677 0.29028 0.00416 0.2882 C 0.00156 0.28611 0.00052 0.28611 -0.00261 0.28287 C -0.00573 0.27963 -0.01181 0.27246 -0.01476 0.26852 C -0.01771 0.26459 -0.0184 0.2625 -0.02014 0.25949 C -0.02188 0.25648 -0.02396 0.25347 -0.02552 0.25047 C -0.02709 0.24746 -0.02813 0.24537 -0.02969 0.24144 C -0.03125 0.2375 -0.03334 0.23079 -0.03507 0.22709 C -0.03681 0.22338 -0.03959 0.22084 -0.04045 0.21968 " pathEditMode="relative" rAng="0" ptsTypes="aaaaaaaaaaaaaaaaaaaaaaaaaaaaaaaaaaaaaaaaA">
                                      <p:cBhvr>
                                        <p:cTn id="129" dur="2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700"/>
                            </p:stCondLst>
                            <p:childTnLst>
                              <p:par>
                                <p:cTn id="13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700"/>
                            </p:stCondLst>
                            <p:childTnLst>
                              <p:par>
                                <p:cTn id="14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C 0.00729 0.00972 0.01476 0.01944 0.02014 0.02523 C 0.02552 0.03102 0.02882 0.03125 0.03229 0.03403 C 0.03576 0.03681 0.03698 0.03958 0.04045 0.04144 C 0.04392 0.04329 0.04861 0.04398 0.0526 0.04491 C 0.0566 0.04583 0.06111 0.04653 0.06476 0.04676 C 0.0684 0.04699 0.07049 0.04676 0.07431 0.04676 C 0.07813 0.04676 0.08316 0.04792 0.08785 0.04676 C 0.09253 0.0456 0.09878 0.04144 0.1026 0.03958 C 0.10642 0.03773 0.10712 0.03866 0.11076 0.03588 C 0.11441 0.0331 0.12049 0.02731 0.12431 0.02338 C 0.12813 0.01944 0.13212 0.01435 0.13368 0.0125 " pathEditMode="relative" rAng="0" ptsTypes="aaaaaaaaaaaA">
                                      <p:cBhvr>
                                        <p:cTn id="141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700"/>
                            </p:stCondLst>
                            <p:childTnLst>
                              <p:par>
                                <p:cTn id="143" presetID="55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7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1143000"/>
            <a:ext cx="4724399" cy="47243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4" name="Arc 6"/>
          <p:cNvSpPr/>
          <p:nvPr/>
        </p:nvSpPr>
        <p:spPr bwMode="auto">
          <a:xfrm rot="6839051">
            <a:off x="4185444" y="424656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stroke="1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fill="norm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Arc 7"/>
          <p:cNvSpPr/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stroke="1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fill="norm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 rot="7451466">
            <a:off x="3025774" y="-130175"/>
            <a:ext cx="387350" cy="1714500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 bwMode="auto">
          <a:xfrm>
            <a:off x="6553200" y="1447800"/>
            <a:ext cx="152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 bwMode="auto">
          <a:xfrm>
            <a:off x="5791200" y="2971800"/>
            <a:ext cx="1524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 bwMode="auto">
          <a:xfrm>
            <a:off x="7391400" y="3048000"/>
            <a:ext cx="1447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 bwMode="auto">
          <a:xfrm>
            <a:off x="5791200" y="4651375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/>
        </p:blipFill>
        <p:spPr bwMode="auto">
          <a:xfrm>
            <a:off x="7315200" y="4648200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7" name="AutoShape 7"/>
          <p:cNvSpPr>
            <a:spLocks noChangeArrowheads="1"/>
          </p:cNvSpPr>
          <p:nvPr/>
        </p:nvSpPr>
        <p:spPr bwMode="auto">
          <a:xfrm rot="16199999">
            <a:off x="5399882" y="3104356"/>
            <a:ext cx="3816350" cy="3313113"/>
          </a:xfrm>
          <a:prstGeom prst="homePlate">
            <a:avLst>
              <a:gd name="adj" fmla="val 28797"/>
            </a:avLst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235825" y="3716338"/>
            <a:ext cx="0" cy="295275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651500" y="3789363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651500" y="51577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1" name="AutoShape 11" descr="Дранка"/>
          <p:cNvSpPr>
            <a:spLocks noChangeArrowheads="1"/>
          </p:cNvSpPr>
          <p:nvPr/>
        </p:nvSpPr>
        <p:spPr bwMode="auto">
          <a:xfrm>
            <a:off x="5508625" y="2636838"/>
            <a:ext cx="3635375" cy="1154112"/>
          </a:xfrm>
          <a:prstGeom prst="flowChartExtract">
            <a:avLst/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7019925" y="2852738"/>
            <a:ext cx="57626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5</a:t>
            </a:r>
            <a:endParaRPr/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7812088" y="4076699"/>
            <a:ext cx="431799" cy="720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1</a:t>
            </a:r>
            <a:endParaRPr/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6227763" y="4076699"/>
            <a:ext cx="431799" cy="720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  <a:endParaRPr/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6227763" y="5445125"/>
            <a:ext cx="431799" cy="720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7885113" y="5445125"/>
            <a:ext cx="431799" cy="720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2</a:t>
            </a:r>
            <a:endParaRPr/>
          </a:p>
        </p:txBody>
      </p:sp>
      <p:pic>
        <p:nvPicPr>
          <p:cNvPr id="20507" name="Picture 27" descr="бабочка"/>
          <p:cNvPicPr>
            <a:picLocks noChangeAspect="1" noChangeArrowheads="1"/>
          </p:cNvPicPr>
          <p:nvPr/>
        </p:nvPicPr>
        <p:blipFill>
          <a:blip r:embed="rId2"/>
          <a:srcRect l="0" t="0" r="0" b="19013"/>
          <a:stretch/>
        </p:blipFill>
        <p:spPr bwMode="auto">
          <a:xfrm>
            <a:off x="323850" y="0"/>
            <a:ext cx="1239838" cy="1484313"/>
          </a:xfrm>
          <a:prstGeom prst="rect">
            <a:avLst/>
          </a:prstGeom>
          <a:noFill/>
        </p:spPr>
      </p:pic>
      <p:pic>
        <p:nvPicPr>
          <p:cNvPr id="20508" name="Picture 28" descr="бабочка"/>
          <p:cNvPicPr>
            <a:picLocks noChangeAspect="1" noChangeArrowheads="1"/>
          </p:cNvPicPr>
          <p:nvPr/>
        </p:nvPicPr>
        <p:blipFill>
          <a:blip r:embed="rId2"/>
          <a:srcRect l="0" t="0" r="0" b="19013"/>
          <a:stretch/>
        </p:blipFill>
        <p:spPr bwMode="auto">
          <a:xfrm>
            <a:off x="2051050" y="0"/>
            <a:ext cx="1239838" cy="1484313"/>
          </a:xfrm>
          <a:prstGeom prst="rect">
            <a:avLst/>
          </a:prstGeom>
          <a:noFill/>
        </p:spPr>
      </p:pic>
      <p:pic>
        <p:nvPicPr>
          <p:cNvPr id="20510" name="Picture 30" descr="бабочка"/>
          <p:cNvPicPr>
            <a:picLocks noChangeAspect="1" noChangeArrowheads="1"/>
          </p:cNvPicPr>
          <p:nvPr/>
        </p:nvPicPr>
        <p:blipFill>
          <a:blip r:embed="rId2"/>
          <a:srcRect l="0" t="0" r="0" b="19013"/>
          <a:stretch/>
        </p:blipFill>
        <p:spPr bwMode="auto">
          <a:xfrm>
            <a:off x="3995738" y="0"/>
            <a:ext cx="1239837" cy="1484313"/>
          </a:xfrm>
          <a:prstGeom prst="rect">
            <a:avLst/>
          </a:prstGeom>
          <a:noFill/>
        </p:spPr>
      </p:pic>
      <p:pic>
        <p:nvPicPr>
          <p:cNvPr id="20511" name="Picture 31" descr="бабочка"/>
          <p:cNvPicPr>
            <a:picLocks noChangeAspect="1" noChangeArrowheads="1"/>
          </p:cNvPicPr>
          <p:nvPr/>
        </p:nvPicPr>
        <p:blipFill>
          <a:blip r:embed="rId2"/>
          <a:srcRect l="0" t="0" r="0" b="19013"/>
          <a:stretch/>
        </p:blipFill>
        <p:spPr bwMode="auto">
          <a:xfrm>
            <a:off x="5867399" y="0"/>
            <a:ext cx="1239838" cy="1484313"/>
          </a:xfrm>
          <a:prstGeom prst="rect">
            <a:avLst/>
          </a:prstGeom>
          <a:noFill/>
        </p:spPr>
      </p:pic>
      <p:pic>
        <p:nvPicPr>
          <p:cNvPr id="20512" name="Picture 32" descr="бабочка"/>
          <p:cNvPicPr>
            <a:picLocks noChangeAspect="1" noChangeArrowheads="1"/>
          </p:cNvPicPr>
          <p:nvPr/>
        </p:nvPicPr>
        <p:blipFill>
          <a:blip r:embed="rId2"/>
          <a:srcRect l="0" t="0" r="0" b="19013"/>
          <a:stretch/>
        </p:blipFill>
        <p:spPr bwMode="auto">
          <a:xfrm>
            <a:off x="7667625" y="0"/>
            <a:ext cx="1239838" cy="1484313"/>
          </a:xfrm>
          <a:prstGeom prst="rect">
            <a:avLst/>
          </a:prstGeom>
          <a:noFill/>
        </p:spPr>
      </p:pic>
      <p:sp>
        <p:nvSpPr>
          <p:cNvPr id="20513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6308725"/>
            <a:ext cx="1223963" cy="404813"/>
          </a:xfrm>
          <a:prstGeom prst="actionButtonHome">
            <a:avLst/>
          </a:prstGeom>
          <a:solidFill>
            <a:srgbClr val="008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014E-6 L -0.80781 0.21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014E-6 L -0.41407 0.223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014E-6 L -0.00469 0.213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-0.18125 -4.68085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0.18125 -4.680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014E-6 L 0.40487 0.213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2.22942E-6 L 0.17344 -2.2294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942E-6 L -0.18108 -2.2294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743200" y="304800"/>
            <a:ext cx="3590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CC0000"/>
                </a:solidFill>
                <a:latin typeface="Monotype Corsiva"/>
              </a:rPr>
              <a:t>Состав числа</a:t>
            </a:r>
            <a:endParaRPr/>
          </a:p>
        </p:txBody>
      </p:sp>
      <p:sp>
        <p:nvSpPr>
          <p:cNvPr id="78892" name="Rectangle 44"/>
          <p:cNvSpPr>
            <a:spLocks noChangeArrowheads="1"/>
          </p:cNvSpPr>
          <p:nvPr/>
        </p:nvSpPr>
        <p:spPr bwMode="auto">
          <a:xfrm>
            <a:off x="2743200" y="1524000"/>
            <a:ext cx="1828800" cy="1752599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4572000" y="1524000"/>
            <a:ext cx="1828800" cy="1752599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5715000" y="26670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96" name="Oval 48"/>
          <p:cNvSpPr>
            <a:spLocks noChangeArrowheads="1"/>
          </p:cNvSpPr>
          <p:nvPr/>
        </p:nvSpPr>
        <p:spPr bwMode="auto">
          <a:xfrm>
            <a:off x="4876800" y="26670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97" name="Oval 49"/>
          <p:cNvSpPr>
            <a:spLocks noChangeArrowheads="1"/>
          </p:cNvSpPr>
          <p:nvPr/>
        </p:nvSpPr>
        <p:spPr bwMode="auto">
          <a:xfrm>
            <a:off x="5715000" y="1828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98" name="Oval 50"/>
          <p:cNvSpPr>
            <a:spLocks noChangeArrowheads="1"/>
          </p:cNvSpPr>
          <p:nvPr/>
        </p:nvSpPr>
        <p:spPr bwMode="auto">
          <a:xfrm>
            <a:off x="4876800" y="1828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899" name="Rectangle 51"/>
          <p:cNvSpPr>
            <a:spLocks noChangeArrowheads="1"/>
          </p:cNvSpPr>
          <p:nvPr/>
        </p:nvSpPr>
        <p:spPr bwMode="auto">
          <a:xfrm>
            <a:off x="1676400" y="3200400"/>
            <a:ext cx="1581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0" b="1">
                <a:solidFill>
                  <a:srgbClr val="CC0000"/>
                </a:solidFill>
                <a:latin typeface="Times New Roman"/>
              </a:rPr>
              <a:t>5</a:t>
            </a:r>
            <a:endParaRPr lang="ru-RU" sz="220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0" name="Rectangle 52"/>
          <p:cNvSpPr>
            <a:spLocks noChangeArrowheads="1"/>
          </p:cNvSpPr>
          <p:nvPr/>
        </p:nvSpPr>
        <p:spPr bwMode="auto">
          <a:xfrm>
            <a:off x="5181600" y="48006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latin typeface="Times New Roman"/>
              </a:rPr>
              <a:t>3</a:t>
            </a:r>
            <a:endParaRPr lang="ru-RU" sz="96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1" name="Rectangle 53"/>
          <p:cNvSpPr>
            <a:spLocks noChangeArrowheads="1"/>
          </p:cNvSpPr>
          <p:nvPr/>
        </p:nvSpPr>
        <p:spPr bwMode="auto">
          <a:xfrm>
            <a:off x="5105400" y="3505199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latin typeface="Times New Roman"/>
              </a:rPr>
              <a:t>2</a:t>
            </a:r>
            <a:endParaRPr lang="ru-RU" sz="96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2" name="Rectangle 54"/>
          <p:cNvSpPr>
            <a:spLocks noChangeArrowheads="1"/>
          </p:cNvSpPr>
          <p:nvPr/>
        </p:nvSpPr>
        <p:spPr bwMode="auto">
          <a:xfrm>
            <a:off x="3657600" y="48006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latin typeface="Times New Roman"/>
              </a:rPr>
              <a:t>4</a:t>
            </a:r>
            <a:endParaRPr lang="ru-RU" sz="96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3" name="Rectangle 55"/>
          <p:cNvSpPr>
            <a:spLocks noChangeArrowheads="1"/>
          </p:cNvSpPr>
          <p:nvPr/>
        </p:nvSpPr>
        <p:spPr bwMode="auto">
          <a:xfrm>
            <a:off x="3733800" y="3505199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latin typeface="Times New Roman"/>
              </a:rPr>
              <a:t>1</a:t>
            </a:r>
            <a:endParaRPr lang="ru-RU" sz="96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6" name="Rectangle 58"/>
          <p:cNvSpPr>
            <a:spLocks noChangeArrowheads="1"/>
          </p:cNvSpPr>
          <p:nvPr/>
        </p:nvSpPr>
        <p:spPr bwMode="auto">
          <a:xfrm>
            <a:off x="6400800" y="48006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latin typeface="Times New Roman"/>
              </a:rPr>
              <a:t>0</a:t>
            </a:r>
            <a:endParaRPr lang="ru-RU" sz="96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7" name="Rectangle 59"/>
          <p:cNvSpPr>
            <a:spLocks noChangeArrowheads="1"/>
          </p:cNvSpPr>
          <p:nvPr/>
        </p:nvSpPr>
        <p:spPr bwMode="auto">
          <a:xfrm>
            <a:off x="6324600" y="3505199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CC0000"/>
                </a:solidFill>
                <a:latin typeface="Times New Roman"/>
              </a:rPr>
              <a:t>5</a:t>
            </a:r>
            <a:endParaRPr lang="ru-RU" sz="9600" b="1">
              <a:solidFill>
                <a:srgbClr val="CC0000"/>
              </a:solidFill>
              <a:latin typeface="Times New Roman"/>
            </a:endParaRPr>
          </a:p>
        </p:txBody>
      </p:sp>
      <p:sp>
        <p:nvSpPr>
          <p:cNvPr id="78908" name="Oval 60"/>
          <p:cNvSpPr>
            <a:spLocks noChangeArrowheads="1"/>
          </p:cNvSpPr>
          <p:nvPr/>
        </p:nvSpPr>
        <p:spPr bwMode="auto">
          <a:xfrm>
            <a:off x="3048000" y="1828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09" name="Oval 61"/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0" name="Oval 62"/>
          <p:cNvSpPr>
            <a:spLocks noChangeArrowheads="1"/>
          </p:cNvSpPr>
          <p:nvPr/>
        </p:nvSpPr>
        <p:spPr bwMode="auto">
          <a:xfrm>
            <a:off x="29718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1" name="Oval 63"/>
          <p:cNvSpPr>
            <a:spLocks noChangeArrowheads="1"/>
          </p:cNvSpPr>
          <p:nvPr/>
        </p:nvSpPr>
        <p:spPr bwMode="auto">
          <a:xfrm>
            <a:off x="38100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2" name="Oval 64"/>
          <p:cNvSpPr>
            <a:spLocks noChangeArrowheads="1"/>
          </p:cNvSpPr>
          <p:nvPr/>
        </p:nvSpPr>
        <p:spPr bwMode="auto">
          <a:xfrm>
            <a:off x="3810000" y="1828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3" name="Oval 65"/>
          <p:cNvSpPr>
            <a:spLocks noChangeArrowheads="1"/>
          </p:cNvSpPr>
          <p:nvPr/>
        </p:nvSpPr>
        <p:spPr bwMode="auto">
          <a:xfrm>
            <a:off x="3048000" y="1828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4" name="Oval 66"/>
          <p:cNvSpPr>
            <a:spLocks noChangeArrowheads="1"/>
          </p:cNvSpPr>
          <p:nvPr/>
        </p:nvSpPr>
        <p:spPr bwMode="auto">
          <a:xfrm>
            <a:off x="3810000" y="2590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5" name="Oval 67"/>
          <p:cNvSpPr>
            <a:spLocks noChangeArrowheads="1"/>
          </p:cNvSpPr>
          <p:nvPr/>
        </p:nvSpPr>
        <p:spPr bwMode="auto">
          <a:xfrm>
            <a:off x="5257800" y="2209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6" name="Oval 68"/>
          <p:cNvSpPr>
            <a:spLocks noChangeArrowheads="1"/>
          </p:cNvSpPr>
          <p:nvPr/>
        </p:nvSpPr>
        <p:spPr bwMode="auto">
          <a:xfrm>
            <a:off x="5715000" y="26670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917" name="Oval 69"/>
          <p:cNvSpPr>
            <a:spLocks noChangeArrowheads="1"/>
          </p:cNvSpPr>
          <p:nvPr/>
        </p:nvSpPr>
        <p:spPr bwMode="auto">
          <a:xfrm>
            <a:off x="4876800" y="1828800"/>
            <a:ext cx="381000" cy="381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7" name="AutoShape 70" descr="1321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72213"/>
            <a:ext cx="609600" cy="585787"/>
          </a:xfrm>
          <a:prstGeom prst="actionButtonBlank">
            <a:avLst/>
          </a:prstGeom>
          <a:blipFill>
            <a:blip r:embed="rId3"/>
            <a:stretch/>
          </a:blip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7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7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8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78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8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8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7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8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8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8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95288" y="476250"/>
            <a:ext cx="835342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63938" y="1989138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47813" y="3644900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51500" y="4221163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8888" y="1125538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95963" y="1341438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79388" y="1196975"/>
            <a:ext cx="6985000" cy="5473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804025" y="0"/>
            <a:ext cx="2124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900">
                <a:solidFill>
                  <a:srgbClr val="CC0000"/>
                </a:solidFill>
                <a:latin typeface="Arial Black"/>
              </a:rPr>
              <a:t>5</a:t>
            </a:r>
            <a:endParaRPr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71775" y="1484313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4213" y="2492375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24300" y="4221163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5150" y="4221163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43438" y="2276475"/>
            <a:ext cx="1800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571500" y="428625"/>
            <a:ext cx="8143875" cy="4857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1214438" y="42148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7429500" y="42148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7358063" y="9286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1143000" y="9286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настраиваемая 19"/>
          <p:cNvSpPr/>
          <p:nvPr/>
        </p:nvSpPr>
        <p:spPr bwMode="auto">
          <a:xfrm>
            <a:off x="1714500" y="5500688"/>
            <a:ext cx="1042988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1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1" name="Управляющая кнопка: настраиваемая 20"/>
          <p:cNvSpPr/>
          <p:nvPr/>
        </p:nvSpPr>
        <p:spPr bwMode="auto">
          <a:xfrm>
            <a:off x="2928938" y="5500688"/>
            <a:ext cx="1042987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2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2" name="Управляющая кнопка: настраиваемая 21"/>
          <p:cNvSpPr/>
          <p:nvPr/>
        </p:nvSpPr>
        <p:spPr bwMode="auto">
          <a:xfrm>
            <a:off x="4143375" y="5500688"/>
            <a:ext cx="1042988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3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3" name="Управляющая кнопка: настраиваемая 22"/>
          <p:cNvSpPr/>
          <p:nvPr/>
        </p:nvSpPr>
        <p:spPr bwMode="auto">
          <a:xfrm>
            <a:off x="5357813" y="5500688"/>
            <a:ext cx="1042987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4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4" name="Управляющая кнопка: настраиваемая 23"/>
          <p:cNvSpPr/>
          <p:nvPr/>
        </p:nvSpPr>
        <p:spPr bwMode="auto">
          <a:xfrm>
            <a:off x="6572250" y="5500688"/>
            <a:ext cx="1042988" cy="104298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5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 bwMode="auto">
          <a:xfrm>
            <a:off x="8001000" y="5715000"/>
            <a:ext cx="928688" cy="5715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93" name="Picture 15" descr="C:\Documents and Settings\Admin\Рабочий стол\Новая папка (2)\Безимени-rgif.gif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785813" y="2143125"/>
            <a:ext cx="1530350" cy="2071688"/>
          </a:xfrm>
          <a:prstGeom prst="rect">
            <a:avLst/>
          </a:prstGeom>
          <a:noFill/>
        </p:spPr>
      </p:pic>
      <p:pic>
        <p:nvPicPr>
          <p:cNvPr id="20494" name="Picture 15" descr="C:\Documents and Settings\Admin\Рабочий стол\Новая папка (2)\Безимени-rgif.gif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2143125" y="642938"/>
            <a:ext cx="1530350" cy="2071687"/>
          </a:xfrm>
          <a:prstGeom prst="rect">
            <a:avLst/>
          </a:prstGeom>
          <a:noFill/>
        </p:spPr>
      </p:pic>
      <p:pic>
        <p:nvPicPr>
          <p:cNvPr id="20495" name="Picture 15" descr="C:\Documents and Settings\Admin\Рабочий стол\Новая папка (2)\Безимени-rgif.gif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3857625" y="1571625"/>
            <a:ext cx="1530350" cy="2071688"/>
          </a:xfrm>
          <a:prstGeom prst="rect">
            <a:avLst/>
          </a:prstGeom>
          <a:noFill/>
        </p:spPr>
      </p:pic>
      <p:pic>
        <p:nvPicPr>
          <p:cNvPr id="20496" name="Picture 15" descr="C:\Documents and Settings\Admin\Рабочий стол\Новая папка (2)\Безимени-rgif.gif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5500688" y="642938"/>
            <a:ext cx="1530350" cy="2071687"/>
          </a:xfrm>
          <a:prstGeom prst="rect">
            <a:avLst/>
          </a:prstGeom>
          <a:noFill/>
        </p:spPr>
      </p:pic>
      <p:pic>
        <p:nvPicPr>
          <p:cNvPr id="20497" name="Picture 15" descr="C:\Documents and Settings\Admin\Рабочий стол\Новая папка (2)\Безимени-rgif.gif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7000875" y="2000250"/>
            <a:ext cx="1530350" cy="2071688"/>
          </a:xfrm>
          <a:prstGeom prst="rect">
            <a:avLst/>
          </a:prstGeom>
          <a:noFill/>
        </p:spPr>
      </p:pic>
      <p:sp>
        <p:nvSpPr>
          <p:cNvPr id="34" name="Управляющая кнопка: настраиваемая 33">
            <a:hlinkClick r:id="" action="ppaction://hlinkshowjump?jump=nextslide" highlightClick="1"/>
          </p:cNvPr>
          <p:cNvSpPr/>
          <p:nvPr/>
        </p:nvSpPr>
        <p:spPr bwMode="auto">
          <a:xfrm>
            <a:off x="4214813" y="4000500"/>
            <a:ext cx="1042987" cy="1042988"/>
          </a:xfrm>
          <a:prstGeom prst="actionButtonBlank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5</a:t>
            </a:r>
            <a:endParaRPr lang="ru-RU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95288" y="476250"/>
            <a:ext cx="835342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6375" y="2205038"/>
            <a:ext cx="151288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987675" y="3933824"/>
            <a:ext cx="151288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79838" y="981075"/>
            <a:ext cx="15128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84888" y="4437063"/>
            <a:ext cx="15128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64163" y="2276475"/>
            <a:ext cx="15128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179388" y="1196975"/>
            <a:ext cx="6985000" cy="5473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804025" y="0"/>
            <a:ext cx="2124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900">
                <a:solidFill>
                  <a:srgbClr val="CC0000"/>
                </a:solidFill>
                <a:latin typeface="Arial Black"/>
              </a:rPr>
              <a:t>5</a:t>
            </a:r>
            <a:endParaRPr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79613" y="1844675"/>
            <a:ext cx="15128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859338" y="3860800"/>
            <a:ext cx="15128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427538" y="2205038"/>
            <a:ext cx="15128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00338" y="4941888"/>
            <a:ext cx="15128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4213" y="3500438"/>
            <a:ext cx="15128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95288" y="476250"/>
            <a:ext cx="8353425" cy="597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6087" name="Picture 7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71775" y="1052513"/>
            <a:ext cx="1677988" cy="1727199"/>
          </a:xfrm>
          <a:prstGeom prst="rect">
            <a:avLst/>
          </a:prstGeom>
          <a:noFill/>
        </p:spPr>
      </p:pic>
      <p:pic>
        <p:nvPicPr>
          <p:cNvPr id="46088" name="Picture 8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19475" y="4365625"/>
            <a:ext cx="1677988" cy="1727199"/>
          </a:xfrm>
          <a:prstGeom prst="rect">
            <a:avLst/>
          </a:prstGeom>
          <a:noFill/>
        </p:spPr>
      </p:pic>
      <p:pic>
        <p:nvPicPr>
          <p:cNvPr id="46089" name="Picture 9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03350" y="3068638"/>
            <a:ext cx="1677988" cy="1727199"/>
          </a:xfrm>
          <a:prstGeom prst="rect">
            <a:avLst/>
          </a:prstGeom>
          <a:noFill/>
        </p:spPr>
      </p:pic>
      <p:pic>
        <p:nvPicPr>
          <p:cNvPr id="46090" name="Picture 10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76825" y="1196975"/>
            <a:ext cx="1677988" cy="1727199"/>
          </a:xfrm>
          <a:prstGeom prst="rect">
            <a:avLst/>
          </a:prstGeom>
          <a:noFill/>
        </p:spPr>
      </p:pic>
      <p:pic>
        <p:nvPicPr>
          <p:cNvPr id="46091" name="Picture 11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24524" y="3500438"/>
            <a:ext cx="1677988" cy="1727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179388" y="1196975"/>
            <a:ext cx="6985000" cy="5473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804025" y="0"/>
            <a:ext cx="2124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900">
                <a:solidFill>
                  <a:srgbClr val="CC0000"/>
                </a:solidFill>
                <a:latin typeface="Arial Black"/>
              </a:rPr>
              <a:t>5</a:t>
            </a:r>
            <a:endParaRPr/>
          </a:p>
        </p:txBody>
      </p:sp>
      <p:pic>
        <p:nvPicPr>
          <p:cNvPr id="62471" name="Picture 7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47813" y="4149725"/>
            <a:ext cx="1677987" cy="1727199"/>
          </a:xfrm>
          <a:prstGeom prst="rect">
            <a:avLst/>
          </a:prstGeom>
          <a:noFill/>
        </p:spPr>
      </p:pic>
      <p:pic>
        <p:nvPicPr>
          <p:cNvPr id="62472" name="Picture 8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2420938"/>
            <a:ext cx="1677988" cy="1727199"/>
          </a:xfrm>
          <a:prstGeom prst="rect">
            <a:avLst/>
          </a:prstGeom>
          <a:noFill/>
        </p:spPr>
      </p:pic>
      <p:pic>
        <p:nvPicPr>
          <p:cNvPr id="62473" name="Picture 9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987675" y="1412875"/>
            <a:ext cx="1677988" cy="1727199"/>
          </a:xfrm>
          <a:prstGeom prst="rect">
            <a:avLst/>
          </a:prstGeom>
          <a:noFill/>
        </p:spPr>
      </p:pic>
      <p:pic>
        <p:nvPicPr>
          <p:cNvPr id="62474" name="Picture 10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51275" y="4365625"/>
            <a:ext cx="1677988" cy="1727199"/>
          </a:xfrm>
          <a:prstGeom prst="rect">
            <a:avLst/>
          </a:prstGeom>
          <a:noFill/>
        </p:spPr>
      </p:pic>
      <p:pic>
        <p:nvPicPr>
          <p:cNvPr id="62475" name="Picture 11" descr="3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0113" y="2420938"/>
            <a:ext cx="1677987" cy="1727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571500" y="428625"/>
            <a:ext cx="8143875" cy="4857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1214438" y="42148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7429500" y="42148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7358063" y="9286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6ac6efb25e0a35d160b484086b39328b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1143000" y="9286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E:\Мои документы\Рисунки\Клипарты без фона\Цветы без фона\15.png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1214438" y="1643063"/>
            <a:ext cx="1868487" cy="1643062"/>
          </a:xfrm>
          <a:prstGeom prst="rect">
            <a:avLst/>
          </a:prstGeom>
        </p:spPr>
      </p:pic>
      <p:pic>
        <p:nvPicPr>
          <p:cNvPr id="10248" name="Picture 2" descr="E:\Мои документы\Рисунки\Клипарты без фона\Цветы без фона\15.png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1857375" y="3286125"/>
            <a:ext cx="1868488" cy="1643063"/>
          </a:xfrm>
          <a:prstGeom prst="rect">
            <a:avLst/>
          </a:prstGeom>
        </p:spPr>
      </p:pic>
      <p:pic>
        <p:nvPicPr>
          <p:cNvPr id="10249" name="Picture 2" descr="E:\Мои документы\Рисунки\Клипарты без фона\Цветы без фона\15.png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5572125" y="3214688"/>
            <a:ext cx="1868488" cy="1643062"/>
          </a:xfrm>
          <a:prstGeom prst="rect">
            <a:avLst/>
          </a:prstGeom>
        </p:spPr>
      </p:pic>
      <p:pic>
        <p:nvPicPr>
          <p:cNvPr id="10250" name="Picture 2" descr="E:\Мои документы\Рисунки\Клипарты без фона\Цветы без фона\15.png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6357938" y="1571625"/>
            <a:ext cx="1868487" cy="1643063"/>
          </a:xfrm>
          <a:prstGeom prst="rect">
            <a:avLst/>
          </a:prstGeom>
        </p:spPr>
      </p:pic>
      <p:pic>
        <p:nvPicPr>
          <p:cNvPr id="10251" name="Picture 2" descr="E:\Мои документы\Рисунки\Клипарты без фона\Цветы без фона\15.png"/>
          <p:cNvPicPr>
            <a:picLocks noChangeAspect="1" noChangeArrowheads="1" noGrp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3786188" y="857250"/>
            <a:ext cx="1868487" cy="1643063"/>
          </a:xfrm>
          <a:prstGeom prst="rect">
            <a:avLst/>
          </a:prstGeom>
        </p:spPr>
      </p:pic>
      <p:sp>
        <p:nvSpPr>
          <p:cNvPr id="20" name="Управляющая кнопка: настраиваемая 19"/>
          <p:cNvSpPr/>
          <p:nvPr/>
        </p:nvSpPr>
        <p:spPr bwMode="auto">
          <a:xfrm>
            <a:off x="1714500" y="5500688"/>
            <a:ext cx="1042988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1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1" name="Управляющая кнопка: настраиваемая 20"/>
          <p:cNvSpPr/>
          <p:nvPr/>
        </p:nvSpPr>
        <p:spPr bwMode="auto">
          <a:xfrm>
            <a:off x="2928938" y="5500688"/>
            <a:ext cx="1042987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2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2" name="Управляющая кнопка: настраиваемая 21"/>
          <p:cNvSpPr/>
          <p:nvPr/>
        </p:nvSpPr>
        <p:spPr bwMode="auto">
          <a:xfrm>
            <a:off x="4143375" y="5500688"/>
            <a:ext cx="1042988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3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3" name="Управляющая кнопка: настраиваемая 22"/>
          <p:cNvSpPr/>
          <p:nvPr/>
        </p:nvSpPr>
        <p:spPr bwMode="auto">
          <a:xfrm>
            <a:off x="5357813" y="5500688"/>
            <a:ext cx="1042987" cy="1042987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4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24" name="Управляющая кнопка: настраиваемая 23"/>
          <p:cNvSpPr/>
          <p:nvPr/>
        </p:nvSpPr>
        <p:spPr bwMode="auto">
          <a:xfrm>
            <a:off x="6572250" y="5500688"/>
            <a:ext cx="1042988" cy="1042987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5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 bwMode="auto">
          <a:xfrm>
            <a:off x="8001000" y="5715000"/>
            <a:ext cx="928688" cy="5715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правляющая кнопка: настраиваемая 17"/>
          <p:cNvSpPr/>
          <p:nvPr/>
        </p:nvSpPr>
        <p:spPr bwMode="auto">
          <a:xfrm>
            <a:off x="4214813" y="4000500"/>
            <a:ext cx="1042987" cy="104298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</a:rPr>
              <a:t>5</a:t>
            </a:r>
            <a:endParaRPr lang="ru-RU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нач.школа 15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15. математика</Template>
  <TotalTime>0</TotalTime>
  <Words>0</Words>
  <Application>ONLYOFFICE/7.4.1.36</Application>
  <DocSecurity>0</DocSecurity>
  <PresentationFormat>Экран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>Reanimator Extreme Edition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цифра 5</dc:title>
  <dc:subject/>
  <dc:creator/>
  <cp:keywords/>
  <dc:description/>
  <dc:identifier/>
  <dc:language/>
  <cp:lastModifiedBy/>
  <cp:revision>7</cp:revision>
  <dcterms:created xsi:type="dcterms:W3CDTF">2010-03-16T16:01:40Z</dcterms:created>
  <dcterms:modified xsi:type="dcterms:W3CDTF">2023-10-19T07:34:32Z</dcterms:modified>
  <cp:category/>
  <cp:contentStatus/>
  <cp:version/>
</cp:coreProperties>
</file>