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2" r:id="rId4"/>
    <p:sldId id="275" r:id="rId5"/>
    <p:sldId id="276" r:id="rId6"/>
    <p:sldId id="277" r:id="rId7"/>
    <p:sldId id="278" r:id="rId8"/>
    <p:sldId id="264" r:id="rId9"/>
    <p:sldId id="281" r:id="rId10"/>
    <p:sldId id="282" r:id="rId11"/>
    <p:sldId id="284" r:id="rId12"/>
    <p:sldId id="285" r:id="rId13"/>
    <p:sldId id="269" r:id="rId14"/>
    <p:sldId id="270" r:id="rId15"/>
    <p:sldId id="283" r:id="rId16"/>
    <p:sldId id="265" r:id="rId17"/>
    <p:sldId id="28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98" d="100"/>
          <a:sy n="98" d="100"/>
        </p:scale>
        <p:origin x="-360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F9B0F-51A2-4A5C-93E5-3FF237B9E425}" type="datetimeFigureOut">
              <a:rPr lang="ru-RU" smtClean="0"/>
              <a:pPr/>
              <a:t>10.03.2018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2B064-78DF-4F93-B483-51B5B09946D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2B064-78DF-4F93-B483-51B5B09946D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D3F75-EC37-49C3-A9E9-FD6389E2549F}" type="datetimeFigureOut">
              <a:rPr lang="ru-RU" smtClean="0"/>
              <a:pPr/>
              <a:t>10.03.2018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3B59-3743-482D-9320-E2385BBB356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D3F75-EC37-49C3-A9E9-FD6389E2549F}" type="datetimeFigureOut">
              <a:rPr lang="ru-RU" smtClean="0"/>
              <a:pPr/>
              <a:t>10.03.2018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3B59-3743-482D-9320-E2385BBB356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D3F75-EC37-49C3-A9E9-FD6389E2549F}" type="datetimeFigureOut">
              <a:rPr lang="ru-RU" smtClean="0"/>
              <a:pPr/>
              <a:t>10.03.2018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3B59-3743-482D-9320-E2385BBB356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D3F75-EC37-49C3-A9E9-FD6389E2549F}" type="datetimeFigureOut">
              <a:rPr lang="ru-RU" smtClean="0"/>
              <a:pPr/>
              <a:t>10.03.2018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3B59-3743-482D-9320-E2385BBB356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D3F75-EC37-49C3-A9E9-FD6389E2549F}" type="datetimeFigureOut">
              <a:rPr lang="ru-RU" smtClean="0"/>
              <a:pPr/>
              <a:t>10.03.2018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3B59-3743-482D-9320-E2385BBB356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D3F75-EC37-49C3-A9E9-FD6389E2549F}" type="datetimeFigureOut">
              <a:rPr lang="ru-RU" smtClean="0"/>
              <a:pPr/>
              <a:t>10.03.2018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3B59-3743-482D-9320-E2385BBB356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D3F75-EC37-49C3-A9E9-FD6389E2549F}" type="datetimeFigureOut">
              <a:rPr lang="ru-RU" smtClean="0"/>
              <a:pPr/>
              <a:t>10.03.2018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3B59-3743-482D-9320-E2385BBB356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D3F75-EC37-49C3-A9E9-FD6389E2549F}" type="datetimeFigureOut">
              <a:rPr lang="ru-RU" smtClean="0"/>
              <a:pPr/>
              <a:t>10.03.2018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3B59-3743-482D-9320-E2385BBB356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D3F75-EC37-49C3-A9E9-FD6389E2549F}" type="datetimeFigureOut">
              <a:rPr lang="ru-RU" smtClean="0"/>
              <a:pPr/>
              <a:t>10.03.2018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3B59-3743-482D-9320-E2385BBB356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D3F75-EC37-49C3-A9E9-FD6389E2549F}" type="datetimeFigureOut">
              <a:rPr lang="ru-RU" smtClean="0"/>
              <a:pPr/>
              <a:t>10.03.2018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3B59-3743-482D-9320-E2385BBB356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D3F75-EC37-49C3-A9E9-FD6389E2549F}" type="datetimeFigureOut">
              <a:rPr lang="ru-RU" smtClean="0"/>
              <a:pPr/>
              <a:t>10.03.2018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3B59-3743-482D-9320-E2385BBB356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D3F75-EC37-49C3-A9E9-FD6389E2549F}" type="datetimeFigureOut">
              <a:rPr lang="ru-RU" smtClean="0"/>
              <a:pPr/>
              <a:t>10.03.2018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D3B59-3743-482D-9320-E2385BBB356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2;&#1086;&#1080;%20&#1076;&#1086;&#1082;&#1091;&#1084;&#1077;&#1085;&#1090;&#1099;\&#1047;&#1072;&#1075;&#1088;&#1091;&#1079;&#1082;&#1080;\Neposedyi_-_Mamapervoe_slovo.mp3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g1.liveinternet.ru/images/attach/c/5/123/971/123971439_____________________________________________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644" y="0"/>
            <a:ext cx="1830356" cy="1772816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76672"/>
            <a:ext cx="8001056" cy="5072098"/>
          </a:xfrm>
        </p:spPr>
        <p:txBody>
          <a:bodyPr>
            <a:normAutofit fontScale="25000" lnSpcReduction="20000"/>
          </a:bodyPr>
          <a:lstStyle/>
          <a:p>
            <a:r>
              <a:rPr lang="ru-RU" sz="11200" dirty="0" smtClean="0">
                <a:solidFill>
                  <a:schemeClr val="tx1"/>
                </a:solidFill>
              </a:rPr>
              <a:t>                                  </a:t>
            </a:r>
          </a:p>
          <a:p>
            <a:r>
              <a:rPr lang="ru-RU" sz="12800" dirty="0" smtClean="0">
                <a:solidFill>
                  <a:schemeClr val="tx1"/>
                </a:solidFill>
              </a:rPr>
              <a:t>                         </a:t>
            </a:r>
            <a:r>
              <a:rPr lang="ru-RU" sz="12800" dirty="0" smtClean="0">
                <a:solidFill>
                  <a:schemeClr val="tx1"/>
                </a:solidFill>
                <a:latin typeface="Monotype Corsiva" pitchFamily="66" charset="0"/>
              </a:rPr>
              <a:t>Конкурсная </a:t>
            </a:r>
            <a:r>
              <a:rPr lang="ru-RU" sz="12800" dirty="0" smtClean="0">
                <a:solidFill>
                  <a:schemeClr val="tx1"/>
                </a:solidFill>
                <a:latin typeface="Monotype Corsiva" pitchFamily="66" charset="0"/>
              </a:rPr>
              <a:t>программа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                    </a:t>
            </a:r>
          </a:p>
          <a:p>
            <a:endParaRPr lang="ru-RU" sz="16000" dirty="0" smtClean="0">
              <a:solidFill>
                <a:schemeClr val="tx1"/>
              </a:solidFill>
            </a:endParaRPr>
          </a:p>
          <a:p>
            <a:r>
              <a:rPr lang="ru-RU" sz="16000" dirty="0" smtClean="0">
                <a:solidFill>
                  <a:srgbClr val="00B050"/>
                </a:solidFill>
              </a:rPr>
              <a:t>                       </a:t>
            </a:r>
            <a:r>
              <a:rPr lang="ru-RU" sz="21600" b="1" i="1" dirty="0" smtClean="0">
                <a:solidFill>
                  <a:srgbClr val="00B050"/>
                </a:solidFill>
                <a:latin typeface="Monotype Corsiva" pitchFamily="66" charset="0"/>
              </a:rPr>
              <a:t>«А ну-ка, девочки</a:t>
            </a:r>
            <a:r>
              <a:rPr lang="ru-RU" sz="21600" b="1" i="1" dirty="0" smtClean="0">
                <a:solidFill>
                  <a:srgbClr val="00B050"/>
                </a:solidFill>
                <a:latin typeface="Monotype Corsiva" pitchFamily="66" charset="0"/>
              </a:rPr>
              <a:t>!»</a:t>
            </a:r>
          </a:p>
          <a:p>
            <a:endParaRPr lang="ru-RU" sz="21600" b="1" i="1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pPr algn="r"/>
            <a:r>
              <a:rPr lang="ru-RU" sz="21600" b="1" i="1" dirty="0" smtClean="0">
                <a:solidFill>
                  <a:srgbClr val="00B050"/>
                </a:solidFill>
                <a:latin typeface="Monotype Corsiva" pitchFamily="66" charset="0"/>
              </a:rPr>
              <a:t>1  класс Б</a:t>
            </a:r>
          </a:p>
          <a:p>
            <a:endParaRPr lang="ru-RU" sz="21600" dirty="0" smtClean="0">
              <a:latin typeface="Monotype Corsiva" pitchFamily="66" charset="0"/>
            </a:endParaRPr>
          </a:p>
          <a:p>
            <a:endParaRPr lang="ru-RU" sz="21600" dirty="0" smtClean="0">
              <a:latin typeface="Monotype Corsiva" pitchFamily="66" charset="0"/>
            </a:endParaRPr>
          </a:p>
          <a:p>
            <a:endParaRPr lang="ru-RU" sz="21600" dirty="0" smtClean="0">
              <a:latin typeface="Monotype Corsiva" pitchFamily="66" charset="0"/>
            </a:endParaRPr>
          </a:p>
          <a:p>
            <a:r>
              <a:rPr lang="ru-RU" sz="21600" dirty="0" smtClean="0">
                <a:solidFill>
                  <a:schemeClr val="tx1"/>
                </a:solidFill>
                <a:latin typeface="Monotype Corsiva" pitchFamily="66" charset="0"/>
              </a:rPr>
              <a:t>    </a:t>
            </a:r>
          </a:p>
          <a:p>
            <a:endParaRPr lang="ru-RU" sz="216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endParaRPr lang="ru-RU" sz="216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  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                                                     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                                                    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pPr algn="r"/>
            <a:r>
              <a:rPr lang="ru-RU" sz="11200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</a:t>
            </a:r>
            <a:endParaRPr lang="ru-RU" sz="11200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znak.ru/images/ZPP/obhee_obr/fz273/8_marc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5058000"/>
            <a:ext cx="2914979" cy="1800000"/>
          </a:xfrm>
          <a:prstGeom prst="rect">
            <a:avLst/>
          </a:prstGeom>
          <a:noFill/>
        </p:spPr>
      </p:pic>
      <p:pic>
        <p:nvPicPr>
          <p:cNvPr id="18434" name="Picture 2" descr="http://img-fotki.yandex.ru/get/4401/47407354.46a/0_b3b6f_9edd059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4653136"/>
            <a:ext cx="894648" cy="210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64396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Кулинарный поединок</a:t>
            </a:r>
            <a:r>
              <a:rPr lang="ru-RU" sz="4000" b="1" dirty="0" smtClean="0"/>
              <a:t>(продолжение)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43174" y="1142984"/>
            <a:ext cx="6215106" cy="53578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/>
              <a:t>5.Фруктовый кефир  не по-нашему</a:t>
            </a:r>
            <a:r>
              <a:rPr lang="ru-RU" b="1" dirty="0" smtClean="0"/>
              <a:t>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                                         йогурт</a:t>
            </a:r>
          </a:p>
          <a:p>
            <a:pPr>
              <a:buNone/>
            </a:pPr>
            <a:r>
              <a:rPr lang="ru-RU" dirty="0" smtClean="0"/>
              <a:t>6. Булочное изделие, которым можно порулить</a:t>
            </a:r>
            <a:r>
              <a:rPr lang="ru-RU" b="1" dirty="0" smtClean="0"/>
              <a:t>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                                        баранка</a:t>
            </a:r>
          </a:p>
          <a:p>
            <a:pPr>
              <a:buNone/>
            </a:pPr>
            <a:r>
              <a:rPr lang="ru-RU" dirty="0" smtClean="0"/>
              <a:t>7.Птица, попавшая в суп за свои думы</a:t>
            </a:r>
            <a:r>
              <a:rPr lang="ru-RU" b="1" dirty="0" smtClean="0"/>
              <a:t>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                                        индюк</a:t>
            </a:r>
          </a:p>
          <a:p>
            <a:pPr>
              <a:buNone/>
            </a:pPr>
            <a:r>
              <a:rPr lang="ru-RU" dirty="0" smtClean="0"/>
              <a:t>8.Название каши, которую вылил за окно Дениска Кораблёв</a:t>
            </a:r>
            <a:r>
              <a:rPr lang="ru-RU" b="1" dirty="0" smtClean="0"/>
              <a:t>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                                        манная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 flipH="1">
            <a:off x="10215601" y="785794"/>
            <a:ext cx="45719" cy="585791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</p:txBody>
      </p:sp>
      <p:pic>
        <p:nvPicPr>
          <p:cNvPr id="5" name="Picture 2" descr="http://znak.ru/images/ZPP/obhee_obr/fz273/8_mar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157192"/>
            <a:ext cx="2448272" cy="1511808"/>
          </a:xfrm>
          <a:prstGeom prst="rect">
            <a:avLst/>
          </a:prstGeom>
          <a:noFill/>
        </p:spPr>
      </p:pic>
      <p:pic>
        <p:nvPicPr>
          <p:cNvPr id="7" name="Picture 2" descr="http://img-fotki.yandex.ru/get/4401/47407354.46a/0_b3b6f_9edd059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9352" y="4653136"/>
            <a:ext cx="894648" cy="210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g1.liveinternet.ru/images/attach/c/5/123/971/123971439_____________________________________________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644" y="908720"/>
            <a:ext cx="1830356" cy="17728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9"/>
            <a:ext cx="8858280" cy="928693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/>
              <a:t> Кулинарный поединок(продолжение)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580" y="1357298"/>
            <a:ext cx="6429420" cy="5000660"/>
          </a:xfrm>
        </p:spPr>
        <p:txBody>
          <a:bodyPr>
            <a:normAutofit lnSpcReduction="10000"/>
          </a:bodyPr>
          <a:lstStyle/>
          <a:p>
            <a:pPr lvl="0" algn="l"/>
            <a:r>
              <a:rPr lang="ru-RU" sz="2800" dirty="0" smtClean="0">
                <a:solidFill>
                  <a:schemeClr val="tx1"/>
                </a:solidFill>
              </a:rPr>
              <a:t>9.Картофель всмятку.</a:t>
            </a:r>
          </a:p>
          <a:p>
            <a:pPr lvl="0" algn="l"/>
            <a:r>
              <a:rPr lang="ru-RU" sz="2800" dirty="0" smtClean="0">
                <a:solidFill>
                  <a:schemeClr val="tx1"/>
                </a:solidFill>
              </a:rPr>
              <a:t>                                             </a:t>
            </a:r>
            <a:r>
              <a:rPr lang="ru-RU" sz="2800" dirty="0" smtClean="0">
                <a:solidFill>
                  <a:srgbClr val="FF0000"/>
                </a:solidFill>
              </a:rPr>
              <a:t>пюре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endParaRPr lang="ru-RU" sz="2800" dirty="0" smtClean="0">
              <a:solidFill>
                <a:srgbClr val="FF0000"/>
              </a:solidFill>
            </a:endParaRPr>
          </a:p>
          <a:p>
            <a:pPr lvl="0" algn="l"/>
            <a:r>
              <a:rPr lang="ru-RU" sz="2800" dirty="0" smtClean="0">
                <a:solidFill>
                  <a:schemeClr val="tx1"/>
                </a:solidFill>
              </a:rPr>
              <a:t>10.Макси-пирожное.</a:t>
            </a:r>
          </a:p>
          <a:p>
            <a:pPr lvl="0" algn="l"/>
            <a:r>
              <a:rPr lang="ru-RU" sz="2800" dirty="0" smtClean="0">
                <a:solidFill>
                  <a:schemeClr val="tx1"/>
                </a:solidFill>
              </a:rPr>
              <a:t>                                             </a:t>
            </a:r>
            <a:r>
              <a:rPr lang="ru-RU" sz="2800" dirty="0" smtClean="0">
                <a:solidFill>
                  <a:srgbClr val="FF0000"/>
                </a:solidFill>
              </a:rPr>
              <a:t>торт</a:t>
            </a:r>
          </a:p>
          <a:p>
            <a:pPr lvl="0" algn="l"/>
            <a:r>
              <a:rPr lang="ru-RU" sz="2800" dirty="0" smtClean="0">
                <a:solidFill>
                  <a:schemeClr val="tx1"/>
                </a:solidFill>
              </a:rPr>
              <a:t>11.То, что осталось от варенья, когда из него съели все ягоды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</a:p>
          <a:p>
            <a:pPr lvl="0" algn="l"/>
            <a:r>
              <a:rPr lang="ru-RU" sz="2800" b="1" dirty="0" smtClean="0">
                <a:solidFill>
                  <a:schemeClr val="tx1"/>
                </a:solidFill>
              </a:rPr>
              <a:t>                                             </a:t>
            </a:r>
            <a:r>
              <a:rPr lang="ru-RU" sz="2800" dirty="0" smtClean="0">
                <a:solidFill>
                  <a:srgbClr val="FF0000"/>
                </a:solidFill>
              </a:rPr>
              <a:t>сироп</a:t>
            </a:r>
          </a:p>
          <a:p>
            <a:pPr lvl="0" algn="l"/>
            <a:r>
              <a:rPr lang="ru-RU" sz="2800" dirty="0" smtClean="0">
                <a:solidFill>
                  <a:schemeClr val="tx1"/>
                </a:solidFill>
              </a:rPr>
              <a:t>12.Деликатес из кабачков</a:t>
            </a:r>
            <a:r>
              <a:rPr lang="ru-RU" sz="2800" b="1" dirty="0" smtClean="0">
                <a:solidFill>
                  <a:schemeClr val="tx1"/>
                </a:solidFill>
              </a:rPr>
              <a:t>.</a:t>
            </a:r>
          </a:p>
          <a:p>
            <a:pPr lvl="0" algn="l"/>
            <a:r>
              <a:rPr lang="ru-RU" sz="2800" b="1" dirty="0" smtClean="0">
                <a:solidFill>
                  <a:schemeClr val="tx1"/>
                </a:solidFill>
              </a:rPr>
              <a:t>                                             </a:t>
            </a:r>
            <a:r>
              <a:rPr lang="ru-RU" sz="2800" dirty="0" smtClean="0">
                <a:solidFill>
                  <a:srgbClr val="FF0000"/>
                </a:solidFill>
              </a:rPr>
              <a:t>икра</a:t>
            </a:r>
          </a:p>
          <a:p>
            <a:pPr lvl="0" algn="l"/>
            <a:r>
              <a:rPr lang="ru-RU" sz="2800" b="1" dirty="0" smtClean="0">
                <a:solidFill>
                  <a:schemeClr val="tx1"/>
                </a:solidFill>
              </a:rPr>
              <a:t>               </a:t>
            </a:r>
            <a:endParaRPr lang="ru-RU" sz="2800" dirty="0" smtClean="0">
              <a:solidFill>
                <a:schemeClr val="tx1"/>
              </a:solidFill>
            </a:endParaRPr>
          </a:p>
        </p:txBody>
      </p:sp>
      <p:pic>
        <p:nvPicPr>
          <p:cNvPr id="4" name="Picture 2" descr="http://znak.ru/images/ZPP/obhee_obr/fz273/8_marc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085184"/>
            <a:ext cx="2448272" cy="1511808"/>
          </a:xfrm>
          <a:prstGeom prst="rect">
            <a:avLst/>
          </a:prstGeom>
          <a:noFill/>
        </p:spPr>
      </p:pic>
      <p:pic>
        <p:nvPicPr>
          <p:cNvPr id="6" name="Picture 2" descr="http://img-fotki.yandex.ru/get/4401/47407354.46a/0_b3b6f_9edd059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9352" y="4653136"/>
            <a:ext cx="894648" cy="210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g1.liveinternet.ru/images/attach/c/5/123/971/123971439_____________________________________________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644" y="692696"/>
            <a:ext cx="1830356" cy="17728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57167"/>
            <a:ext cx="8501122" cy="107156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Кулинарный поединок</a:t>
            </a:r>
            <a:r>
              <a:rPr lang="ru-RU" sz="4000" b="1" dirty="0" smtClean="0"/>
              <a:t>(продолжение)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74" y="1772816"/>
            <a:ext cx="6072230" cy="4656580"/>
          </a:xfrm>
        </p:spPr>
        <p:txBody>
          <a:bodyPr>
            <a:normAutofit lnSpcReduction="10000"/>
          </a:bodyPr>
          <a:lstStyle/>
          <a:p>
            <a:pPr algn="l"/>
            <a:endParaRPr lang="ru-RU" sz="2800" dirty="0" smtClean="0">
              <a:solidFill>
                <a:schemeClr val="tx1"/>
              </a:solidFill>
            </a:endParaRP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3.Что </a:t>
            </a:r>
            <a:r>
              <a:rPr lang="ru-RU" sz="2800" dirty="0" smtClean="0">
                <a:solidFill>
                  <a:schemeClr val="tx1"/>
                </a:solidFill>
              </a:rPr>
              <a:t>съел Буратино в харчевне, заплатив за себя, кота и лису золотой?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ru-RU" sz="2800" dirty="0" smtClean="0">
                <a:solidFill>
                  <a:srgbClr val="FF0000"/>
                </a:solidFill>
              </a:rPr>
              <a:t>                                            корочку хлеба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14.Какая из нот не нужна для компота?</a:t>
            </a:r>
            <a:r>
              <a:rPr lang="ru-RU" sz="2800" b="1" dirty="0" smtClean="0">
                <a:solidFill>
                  <a:schemeClr val="tx1"/>
                </a:solidFill>
              </a:rPr>
              <a:t>. </a:t>
            </a:r>
          </a:p>
          <a:p>
            <a:pPr algn="l"/>
            <a:r>
              <a:rPr lang="ru-RU" sz="2800" dirty="0" smtClean="0">
                <a:solidFill>
                  <a:srgbClr val="FF0000"/>
                </a:solidFill>
              </a:rPr>
              <a:t>                                            соль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15.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Самая крупная ягода на бахчах?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                                            </a:t>
            </a:r>
            <a:r>
              <a:rPr lang="ru-RU" sz="2800" dirty="0" smtClean="0">
                <a:solidFill>
                  <a:srgbClr val="FF0000"/>
                </a:solidFill>
              </a:rPr>
              <a:t>арбуз</a:t>
            </a:r>
          </a:p>
          <a:p>
            <a:pPr algn="l"/>
            <a:r>
              <a:rPr lang="ru-RU" sz="2800" b="1" dirty="0" smtClean="0">
                <a:solidFill>
                  <a:schemeClr val="tx1"/>
                </a:solidFill>
              </a:rPr>
              <a:t> </a:t>
            </a:r>
            <a:endParaRPr lang="ru-RU" sz="28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" name="Picture 2" descr="http://znak.ru/images/ZPP/obhee_obr/fz273/8_marc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5013176"/>
            <a:ext cx="2448272" cy="1511808"/>
          </a:xfrm>
          <a:prstGeom prst="rect">
            <a:avLst/>
          </a:prstGeom>
          <a:noFill/>
        </p:spPr>
      </p:pic>
      <p:pic>
        <p:nvPicPr>
          <p:cNvPr id="6" name="Picture 2" descr="http://img-fotki.yandex.ru/get/4401/47407354.46a/0_b3b6f_9edd059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9352" y="4653136"/>
            <a:ext cx="894648" cy="210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img1.liveinternet.ru/images/attach/c/5/123/971/123971439_____________________________________________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644" y="0"/>
            <a:ext cx="1830356" cy="17728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928693"/>
          </a:xfrm>
        </p:spPr>
        <p:txBody>
          <a:bodyPr>
            <a:noAutofit/>
          </a:bodyPr>
          <a:lstStyle/>
          <a:p>
            <a:pPr lvl="0"/>
            <a:r>
              <a:rPr lang="ru-RU" sz="4000" b="1" dirty="0" smtClean="0"/>
              <a:t>Кто знает больше сказок?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3.bp.blogspot.com/_VoE0KpkKLME/SjoGKtXw02I/AAAAAAAAAVE/5oNOy6sIZog/s320/%D1%82%D0%B5%D1%80%D0%B5%D0%BC%D0%BE%D0%BA+a+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1714488"/>
            <a:ext cx="2119306" cy="149676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6148" name="Picture 4" descr="http://prometey-spb.su/userfiles/image/c34643b8ffb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357298"/>
            <a:ext cx="1446620" cy="192882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6150" name="Picture 6" descr="http://www.nachalka.com/photo/d/56996-5/duemovoch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1714488"/>
            <a:ext cx="2167437" cy="159306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6" name="Picture 4" descr="http://file.mobilmusic.ru/00/b9/7b/1035607-3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3929066"/>
            <a:ext cx="1500198" cy="185738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7" name="Picture 6" descr="http://audioskazki.info/uploads/1344519208_sestrica-alenushka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78" y="3857628"/>
            <a:ext cx="1727224" cy="178595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6152" name="Picture 8" descr="http://go3.imgsmail.ru/imgpreview?key=http%3A//bayb.ru/uploads/posts2/littlered-05.jpg&amp;mb=imgdb_preview_32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08" y="3857628"/>
            <a:ext cx="1971675" cy="183832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11" name="Picture 2" descr="http://znak.ru/images/ZPP/obhee_obr/fz273/8_march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4" y="5254818"/>
            <a:ext cx="2232246" cy="13784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g1.liveinternet.ru/images/attach/c/5/123/971/123971439_____________________________________________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3644" y="0"/>
            <a:ext cx="1830356" cy="17728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285729"/>
            <a:ext cx="7172348" cy="1000132"/>
          </a:xfrm>
        </p:spPr>
        <p:txBody>
          <a:bodyPr>
            <a:normAutofit fontScale="90000"/>
          </a:bodyPr>
          <a:lstStyle/>
          <a:p>
            <a:r>
              <a:rPr lang="ru-RU" dirty="0"/>
              <a:t>Конкурс </a:t>
            </a:r>
            <a:r>
              <a:rPr lang="ru-RU" b="1" dirty="0"/>
              <a:t>«Мама. Какая она?»</a:t>
            </a:r>
            <a:r>
              <a:rPr lang="ru-RU" dirty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1285860"/>
            <a:ext cx="7572396" cy="5429288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Милая, симпатичная, красивая, хорошенькая, обаятельная, очаровательная, привлекательная, прелестная, чудесная, прекрасная, неотразимая, элегантная, изящная, яркая, безупречная, совершенная, идеальная,            бесподобная, сногсшибательная, несравненная, замечательная, удивительная, поразительная, изумительная, восхитительная,  неповторимая, единственная, бесценная, обворожительная, сладкая, свежая,  ослепительная, великолепная, неземная, любимая, любящая,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Neposedyi_-_Mamapervoe_slov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Picture 2" descr="http://znak.ru/images/ZPP/obhee_obr/fz273/8_march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4" y="5517232"/>
            <a:ext cx="1807285" cy="111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46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g1.liveinternet.ru/images/attach/c/5/123/971/123971439_____________________________________________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644" y="0"/>
            <a:ext cx="1830356" cy="17728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57167"/>
            <a:ext cx="8286808" cy="857255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Конкурс</a:t>
            </a:r>
            <a:r>
              <a:rPr lang="ru-RU" b="1" dirty="0" smtClean="0"/>
              <a:t>«Мама</a:t>
            </a:r>
            <a:r>
              <a:rPr lang="ru-RU" b="1" dirty="0" smtClean="0"/>
              <a:t>. Какая </a:t>
            </a:r>
            <a:r>
              <a:rPr lang="ru-RU" b="1" dirty="0" smtClean="0"/>
              <a:t>она?»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 </a:t>
            </a:r>
            <a:r>
              <a:rPr lang="ru-RU" sz="4000" dirty="0" smtClean="0"/>
              <a:t>                 (</a:t>
            </a:r>
            <a:r>
              <a:rPr lang="ru-RU" sz="4000" b="1" dirty="0" smtClean="0"/>
              <a:t>продолжение) 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1500174"/>
            <a:ext cx="6715172" cy="4786346"/>
          </a:xfrm>
        </p:spPr>
        <p:txBody>
          <a:bodyPr>
            <a:normAutofit fontScale="92500"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 весёлая, жизнерадостная, бодрая, рассудительная, эрудированная, воспитанная, верная, преданная, открытая, понимающая, искренняя, добрая, мягкая, нежная, ласковая, заботливая, романтичная, чувственная, темпераментная, грациозная, волшебная, сказочная, божественная, невероятная, загадочная, таинственная, интересная, пленительная, незабываемая, не похожая на других, не такая, как все, самая лучшая, лучше всех, выше всех похвал, превосходная.</a:t>
            </a:r>
          </a:p>
          <a:p>
            <a:pPr algn="l"/>
            <a:endParaRPr lang="ru-RU" dirty="0"/>
          </a:p>
        </p:txBody>
      </p:sp>
      <p:pic>
        <p:nvPicPr>
          <p:cNvPr id="4" name="Picture 2" descr="http://znak.ru/images/ZPP/obhee_obr/fz273/8_marc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4" y="5517232"/>
            <a:ext cx="1807285" cy="111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img1.liveinternet.ru/images/attach/c/5/123/971/123971439_____________________________________________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644" y="0"/>
            <a:ext cx="1830356" cy="17728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000924" cy="1000132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Игра «Наполни холодильник»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4678" y="1714488"/>
            <a:ext cx="4143404" cy="4572032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Сыр, сметана, сок, салат (листья),  свинина, сало, сосиски, сардельки, соус, скумбрия, салака, сельдь, сырок творожный, сыворотка, сельдерей, студень, сливы, сморчки, смородина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Picture 4" descr="D:\pic_2_2_371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429520" y="1928802"/>
            <a:ext cx="1428750" cy="3386137"/>
          </a:xfrm>
          <a:prstGeom prst="rect">
            <a:avLst/>
          </a:prstGeom>
          <a:noFill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 descr="http://znak.ru/images/ZPP/obhee_obr/fz273/8_marc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4" y="5085184"/>
            <a:ext cx="2506957" cy="1548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1.liveinternet.ru/images/attach/c/5/123/971/123971439_____________________________________________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8056" y="0"/>
            <a:ext cx="2044264" cy="1980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908720"/>
            <a:ext cx="8928992" cy="6840760"/>
          </a:xfrm>
        </p:spPr>
        <p:txBody>
          <a:bodyPr>
            <a:normAutofit lnSpcReduction="10000"/>
          </a:bodyPr>
          <a:lstStyle/>
          <a:p>
            <a:pPr algn="l"/>
            <a:endParaRPr lang="ru-RU" sz="1800" b="1" dirty="0" smtClean="0">
              <a:ln>
                <a:solidFill>
                  <a:schemeClr val="bg2"/>
                </a:solidFill>
              </a:ln>
              <a:solidFill>
                <a:schemeClr val="tx1"/>
              </a:solidFill>
              <a:cs typeface="Arial" pitchFamily="34" charset="0"/>
            </a:endParaRPr>
          </a:p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Вас с весенним праздником,</a:t>
            </a:r>
            <a:b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Девочки прелестные!</a:t>
            </a:r>
            <a:b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Вы такие разные —</a:t>
            </a:r>
            <a:b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Милые, чудесные.</a:t>
            </a:r>
            <a:b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Иногда — забавные,</a:t>
            </a:r>
            <a:b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Но всегда — красивые,</a:t>
            </a:r>
            <a:b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Оставайтесь, главное,</a:t>
            </a:r>
            <a:b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Самыми счастливыми!</a:t>
            </a:r>
            <a:b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endParaRPr lang="ru-RU" sz="3600" dirty="0" smtClean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endParaRPr lang="ru-RU" sz="2800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Picture 2" descr="http://znak.ru/images/ZPP/obhee_obr/fz273/8_marc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4" y="4509120"/>
            <a:ext cx="3439853" cy="2124112"/>
          </a:xfrm>
          <a:prstGeom prst="rect">
            <a:avLst/>
          </a:prstGeom>
          <a:noFill/>
        </p:spPr>
      </p:pic>
      <p:pic>
        <p:nvPicPr>
          <p:cNvPr id="6" name="Picture 2" descr="http://img-fotki.yandex.ru/get/4401/47407354.46a/0_b3b6f_9edd059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9352" y="4653136"/>
            <a:ext cx="894648" cy="210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-fotki.yandex.ru/get/4401/47407354.46a/0_b3b6f_9edd059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9352" y="4653136"/>
            <a:ext cx="894648" cy="2102400"/>
          </a:xfrm>
          <a:prstGeom prst="rect">
            <a:avLst/>
          </a:prstGeom>
          <a:noFill/>
        </p:spPr>
      </p:pic>
      <p:pic>
        <p:nvPicPr>
          <p:cNvPr id="5" name="Picture 2" descr="https://img1.liveinternet.ru/images/attach/c/5/123/971/123971439_____________________________________________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3644" y="0"/>
            <a:ext cx="1830356" cy="17728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14290"/>
            <a:ext cx="7215238" cy="85725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Кто быстрее?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1285836"/>
            <a:ext cx="6072230" cy="5572164"/>
          </a:xfrm>
        </p:spPr>
        <p:txBody>
          <a:bodyPr>
            <a:normAutofit fontScale="70000" lnSpcReduction="20000"/>
          </a:bodyPr>
          <a:lstStyle/>
          <a:p>
            <a:pPr lvl="0" algn="l"/>
            <a:r>
              <a:rPr lang="ru-RU" sz="3400" dirty="0" smtClean="0">
                <a:solidFill>
                  <a:schemeClr val="tx1"/>
                </a:solidFill>
              </a:rPr>
              <a:t>1.Очень толстая бумага?</a:t>
            </a:r>
          </a:p>
          <a:p>
            <a:pPr lvl="0" algn="l"/>
            <a:r>
              <a:rPr lang="ru-RU" sz="3400" dirty="0" smtClean="0">
                <a:solidFill>
                  <a:schemeClr val="tx1"/>
                </a:solidFill>
              </a:rPr>
              <a:t>                                                              </a:t>
            </a:r>
            <a:r>
              <a:rPr lang="ru-RU" sz="3400" i="1" dirty="0" smtClean="0">
                <a:solidFill>
                  <a:srgbClr val="FF0000"/>
                </a:solidFill>
              </a:rPr>
              <a:t>(картон)</a:t>
            </a:r>
            <a:endParaRPr lang="ru-RU" sz="3400" dirty="0" smtClean="0">
              <a:solidFill>
                <a:srgbClr val="FF0000"/>
              </a:solidFill>
            </a:endParaRPr>
          </a:p>
          <a:p>
            <a:pPr lvl="0" algn="l"/>
            <a:r>
              <a:rPr lang="ru-RU" sz="3400" dirty="0" smtClean="0">
                <a:solidFill>
                  <a:schemeClr val="tx1"/>
                </a:solidFill>
              </a:rPr>
              <a:t>2.Прозрачная клеящая лента </a:t>
            </a:r>
          </a:p>
          <a:p>
            <a:pPr lvl="0" algn="l"/>
            <a:r>
              <a:rPr lang="ru-RU" sz="3400" dirty="0" smtClean="0">
                <a:solidFill>
                  <a:schemeClr val="tx1"/>
                </a:solidFill>
              </a:rPr>
              <a:t>                                                                </a:t>
            </a:r>
            <a:r>
              <a:rPr lang="ru-RU" sz="3400" dirty="0" smtClean="0">
                <a:solidFill>
                  <a:srgbClr val="FF0000"/>
                </a:solidFill>
              </a:rPr>
              <a:t>(</a:t>
            </a:r>
            <a:r>
              <a:rPr lang="ru-RU" sz="3400" i="1" dirty="0" smtClean="0">
                <a:solidFill>
                  <a:srgbClr val="FF0000"/>
                </a:solidFill>
              </a:rPr>
              <a:t>скотч)</a:t>
            </a:r>
            <a:endParaRPr lang="ru-RU" sz="3400" dirty="0" smtClean="0">
              <a:solidFill>
                <a:srgbClr val="FF0000"/>
              </a:solidFill>
            </a:endParaRPr>
          </a:p>
          <a:p>
            <a:pPr lvl="0" algn="l"/>
            <a:r>
              <a:rPr lang="ru-RU" sz="3400" dirty="0" smtClean="0">
                <a:solidFill>
                  <a:schemeClr val="tx1"/>
                </a:solidFill>
              </a:rPr>
              <a:t>3.Единица </a:t>
            </a:r>
            <a:r>
              <a:rPr lang="ru-RU" sz="3400" dirty="0">
                <a:solidFill>
                  <a:schemeClr val="tx1"/>
                </a:solidFill>
              </a:rPr>
              <a:t>счёта в спорте </a:t>
            </a:r>
            <a:endParaRPr lang="ru-RU" sz="3400" dirty="0" smtClean="0">
              <a:solidFill>
                <a:schemeClr val="tx1"/>
              </a:solidFill>
            </a:endParaRPr>
          </a:p>
          <a:p>
            <a:pPr lvl="0" algn="l"/>
            <a:r>
              <a:rPr lang="ru-RU" sz="3400" dirty="0" smtClean="0">
                <a:solidFill>
                  <a:schemeClr val="tx1"/>
                </a:solidFill>
              </a:rPr>
              <a:t>                                                                </a:t>
            </a:r>
            <a:r>
              <a:rPr lang="ru-RU" sz="3400" dirty="0" smtClean="0">
                <a:solidFill>
                  <a:srgbClr val="FF0000"/>
                </a:solidFill>
              </a:rPr>
              <a:t>(</a:t>
            </a:r>
            <a:r>
              <a:rPr lang="ru-RU" sz="3400" i="1" dirty="0">
                <a:solidFill>
                  <a:srgbClr val="FF0000"/>
                </a:solidFill>
              </a:rPr>
              <a:t>очко)</a:t>
            </a:r>
            <a:endParaRPr lang="ru-RU" sz="3400" dirty="0">
              <a:solidFill>
                <a:srgbClr val="FF0000"/>
              </a:solidFill>
            </a:endParaRPr>
          </a:p>
          <a:p>
            <a:pPr lvl="0" algn="l"/>
            <a:r>
              <a:rPr lang="ru-RU" sz="3400" dirty="0" smtClean="0">
                <a:solidFill>
                  <a:schemeClr val="tx1"/>
                </a:solidFill>
              </a:rPr>
              <a:t>4.Человеку </a:t>
            </a:r>
            <a:r>
              <a:rPr lang="ru-RU" sz="3400" dirty="0">
                <a:solidFill>
                  <a:schemeClr val="tx1"/>
                </a:solidFill>
              </a:rPr>
              <a:t>даётся только 1 раз </a:t>
            </a:r>
            <a:endParaRPr lang="ru-RU" sz="3400" dirty="0" smtClean="0">
              <a:solidFill>
                <a:schemeClr val="tx1"/>
              </a:solidFill>
            </a:endParaRPr>
          </a:p>
          <a:p>
            <a:pPr lvl="0" algn="l"/>
            <a:r>
              <a:rPr lang="ru-RU" sz="3400" dirty="0" smtClean="0">
                <a:solidFill>
                  <a:schemeClr val="tx1"/>
                </a:solidFill>
              </a:rPr>
              <a:t>                                                                </a:t>
            </a:r>
            <a:r>
              <a:rPr lang="ru-RU" sz="3400" dirty="0" smtClean="0">
                <a:solidFill>
                  <a:srgbClr val="FF0000"/>
                </a:solidFill>
              </a:rPr>
              <a:t>(</a:t>
            </a:r>
            <a:r>
              <a:rPr lang="ru-RU" sz="3400" i="1" dirty="0">
                <a:solidFill>
                  <a:srgbClr val="FF0000"/>
                </a:solidFill>
              </a:rPr>
              <a:t>жизнь)</a:t>
            </a:r>
            <a:endParaRPr lang="ru-RU" sz="3400" dirty="0">
              <a:solidFill>
                <a:srgbClr val="FF0000"/>
              </a:solidFill>
            </a:endParaRPr>
          </a:p>
          <a:p>
            <a:pPr lvl="0" algn="l"/>
            <a:r>
              <a:rPr lang="ru-RU" sz="3400" dirty="0" smtClean="0">
                <a:solidFill>
                  <a:schemeClr val="tx1"/>
                </a:solidFill>
              </a:rPr>
              <a:t>5.По </a:t>
            </a:r>
            <a:r>
              <a:rPr lang="ru-RU" sz="3400" dirty="0">
                <a:solidFill>
                  <a:schemeClr val="tx1"/>
                </a:solidFill>
              </a:rPr>
              <a:t>реке плывёт бревно. Ох, и злющее оно</a:t>
            </a:r>
            <a:r>
              <a:rPr lang="ru-RU" sz="3400" dirty="0" smtClean="0">
                <a:solidFill>
                  <a:schemeClr val="tx1"/>
                </a:solidFill>
              </a:rPr>
              <a:t>.</a:t>
            </a:r>
          </a:p>
          <a:p>
            <a:pPr lvl="0" algn="l"/>
            <a:endParaRPr lang="ru-RU" sz="3400" dirty="0" smtClean="0">
              <a:solidFill>
                <a:schemeClr val="tx1"/>
              </a:solidFill>
            </a:endParaRPr>
          </a:p>
          <a:p>
            <a:pPr lvl="0" algn="l"/>
            <a:r>
              <a:rPr lang="ru-RU" sz="3400" dirty="0" smtClean="0">
                <a:solidFill>
                  <a:schemeClr val="tx1"/>
                </a:solidFill>
              </a:rPr>
              <a:t>                                                           </a:t>
            </a:r>
            <a:r>
              <a:rPr lang="ru-RU" sz="3400" dirty="0" smtClean="0">
                <a:solidFill>
                  <a:srgbClr val="FF0000"/>
                </a:solidFill>
              </a:rPr>
              <a:t>(</a:t>
            </a:r>
            <a:r>
              <a:rPr lang="ru-RU" sz="3400" i="1" dirty="0">
                <a:solidFill>
                  <a:srgbClr val="FF0000"/>
                </a:solidFill>
              </a:rPr>
              <a:t>крокодил)</a:t>
            </a:r>
            <a:endParaRPr lang="ru-RU" sz="3400" dirty="0">
              <a:solidFill>
                <a:srgbClr val="FF0000"/>
              </a:solidFill>
            </a:endParaRPr>
          </a:p>
          <a:p>
            <a:pPr lvl="0" algn="l"/>
            <a:r>
              <a:rPr lang="ru-RU" sz="3400" dirty="0" smtClean="0">
                <a:solidFill>
                  <a:schemeClr val="tx1"/>
                </a:solidFill>
              </a:rPr>
              <a:t>6.Одноразовое </a:t>
            </a:r>
            <a:r>
              <a:rPr lang="ru-RU" sz="3400" dirty="0">
                <a:solidFill>
                  <a:schemeClr val="tx1"/>
                </a:solidFill>
              </a:rPr>
              <a:t>оружие </a:t>
            </a:r>
            <a:r>
              <a:rPr lang="ru-RU" sz="3400" dirty="0" smtClean="0">
                <a:solidFill>
                  <a:schemeClr val="tx1"/>
                </a:solidFill>
              </a:rPr>
              <a:t>пчелы</a:t>
            </a:r>
          </a:p>
          <a:p>
            <a:pPr lvl="0" algn="l"/>
            <a:r>
              <a:rPr lang="ru-RU" sz="3400" dirty="0" smtClean="0">
                <a:solidFill>
                  <a:srgbClr val="FF0000"/>
                </a:solidFill>
              </a:rPr>
              <a:t>                                                                </a:t>
            </a:r>
            <a:r>
              <a:rPr lang="ru-RU" sz="3400" dirty="0">
                <a:solidFill>
                  <a:srgbClr val="FF0000"/>
                </a:solidFill>
              </a:rPr>
              <a:t>(</a:t>
            </a:r>
            <a:r>
              <a:rPr lang="ru-RU" sz="3400" i="1" dirty="0">
                <a:solidFill>
                  <a:srgbClr val="FF0000"/>
                </a:solidFill>
              </a:rPr>
              <a:t>жало</a:t>
            </a:r>
            <a:r>
              <a:rPr lang="ru-RU" sz="3400" dirty="0">
                <a:solidFill>
                  <a:srgbClr val="FF0000"/>
                </a:solidFill>
              </a:rPr>
              <a:t>)</a:t>
            </a:r>
          </a:p>
          <a:p>
            <a:endParaRPr lang="ru-RU" dirty="0"/>
          </a:p>
        </p:txBody>
      </p:sp>
      <p:pic>
        <p:nvPicPr>
          <p:cNvPr id="4" name="Picture 2" descr="http://znak.ru/images/ZPP/obhee_obr/fz273/8_marc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058000"/>
            <a:ext cx="2914979" cy="18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g1.liveinternet.ru/images/attach/c/5/123/971/123971439_____________________________________________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3644" y="0"/>
            <a:ext cx="1830356" cy="17728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14290"/>
            <a:ext cx="7215238" cy="78581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Кто быстрее</a:t>
            </a:r>
            <a:r>
              <a:rPr lang="ru-RU" sz="4000" b="1" dirty="0" smtClean="0"/>
              <a:t>?(продолжение)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46" y="1214422"/>
            <a:ext cx="6643734" cy="5643578"/>
          </a:xfrm>
        </p:spPr>
        <p:txBody>
          <a:bodyPr>
            <a:noAutofit/>
          </a:bodyPr>
          <a:lstStyle/>
          <a:p>
            <a:pPr lvl="0" algn="l"/>
            <a:r>
              <a:rPr lang="ru-RU" sz="2400" dirty="0" smtClean="0">
                <a:solidFill>
                  <a:schemeClr val="tx1"/>
                </a:solidFill>
              </a:rPr>
              <a:t>8.Праздник проводов зимы</a:t>
            </a:r>
          </a:p>
          <a:p>
            <a:pPr lvl="0" algn="l"/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                    </a:t>
            </a:r>
            <a:r>
              <a:rPr lang="ru-RU" sz="2400" i="1" dirty="0" smtClean="0">
                <a:solidFill>
                  <a:srgbClr val="FF0000"/>
                </a:solidFill>
              </a:rPr>
              <a:t>(масленица</a:t>
            </a:r>
            <a:r>
              <a:rPr lang="ru-RU" sz="2400" dirty="0" smtClean="0">
                <a:solidFill>
                  <a:srgbClr val="FF0000"/>
                </a:solidFill>
              </a:rPr>
              <a:t>)</a:t>
            </a:r>
          </a:p>
          <a:p>
            <a:pPr lvl="0" algn="l"/>
            <a:r>
              <a:rPr lang="ru-RU" sz="2400" dirty="0" smtClean="0">
                <a:solidFill>
                  <a:schemeClr val="tx1"/>
                </a:solidFill>
              </a:rPr>
              <a:t>9.У какой птицы снежное имя?</a:t>
            </a:r>
          </a:p>
          <a:p>
            <a:pPr lvl="0" algn="l"/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                       </a:t>
            </a:r>
            <a:r>
              <a:rPr lang="ru-RU" sz="2400" dirty="0" smtClean="0">
                <a:solidFill>
                  <a:srgbClr val="FF0000"/>
                </a:solidFill>
              </a:rPr>
              <a:t>(</a:t>
            </a:r>
            <a:r>
              <a:rPr lang="ru-RU" sz="2400" i="1" dirty="0" smtClean="0">
                <a:solidFill>
                  <a:srgbClr val="FF0000"/>
                </a:solidFill>
              </a:rPr>
              <a:t>снегирь)</a:t>
            </a:r>
            <a:endParaRPr lang="ru-RU" sz="2400" dirty="0" smtClean="0">
              <a:solidFill>
                <a:srgbClr val="FF0000"/>
              </a:solidFill>
            </a:endParaRPr>
          </a:p>
          <a:p>
            <a:pPr lvl="0" algn="l"/>
            <a:r>
              <a:rPr lang="ru-RU" sz="2400" dirty="0" smtClean="0">
                <a:solidFill>
                  <a:schemeClr val="tx1"/>
                </a:solidFill>
              </a:rPr>
              <a:t>10.Орган вкуса</a:t>
            </a:r>
          </a:p>
          <a:p>
            <a:pPr lvl="0" algn="l"/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                             </a:t>
            </a:r>
            <a:r>
              <a:rPr lang="ru-RU" sz="2400" dirty="0" smtClean="0">
                <a:solidFill>
                  <a:srgbClr val="FF0000"/>
                </a:solidFill>
              </a:rPr>
              <a:t>(</a:t>
            </a:r>
            <a:r>
              <a:rPr lang="ru-RU" sz="2400" i="1" dirty="0" smtClean="0">
                <a:solidFill>
                  <a:srgbClr val="FF0000"/>
                </a:solidFill>
              </a:rPr>
              <a:t>язык</a:t>
            </a:r>
            <a:r>
              <a:rPr lang="ru-RU" sz="2400" dirty="0" smtClean="0">
                <a:solidFill>
                  <a:srgbClr val="FF0000"/>
                </a:solidFill>
              </a:rPr>
              <a:t>)</a:t>
            </a:r>
          </a:p>
          <a:p>
            <a:pPr lvl="0" algn="l"/>
            <a:r>
              <a:rPr lang="ru-RU" sz="2400" dirty="0" smtClean="0">
                <a:solidFill>
                  <a:schemeClr val="tx1"/>
                </a:solidFill>
              </a:rPr>
              <a:t>11.Шоколад- настоящее золото Альп.</a:t>
            </a:r>
          </a:p>
          <a:p>
            <a:pPr lvl="0" algn="l"/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                </a:t>
            </a:r>
            <a:r>
              <a:rPr lang="ru-RU" sz="2400" dirty="0" smtClean="0">
                <a:solidFill>
                  <a:srgbClr val="FF0000"/>
                </a:solidFill>
              </a:rPr>
              <a:t>(</a:t>
            </a:r>
            <a:r>
              <a:rPr lang="ru-RU" sz="2400" i="1" dirty="0" err="1" smtClean="0">
                <a:solidFill>
                  <a:srgbClr val="FF0000"/>
                </a:solidFill>
              </a:rPr>
              <a:t>альпен</a:t>
            </a:r>
            <a:r>
              <a:rPr lang="ru-RU" sz="2400" i="1" dirty="0" smtClean="0">
                <a:solidFill>
                  <a:srgbClr val="FF0000"/>
                </a:solidFill>
              </a:rPr>
              <a:t> гольд</a:t>
            </a:r>
            <a:r>
              <a:rPr lang="ru-RU" sz="2400" dirty="0" smtClean="0">
                <a:solidFill>
                  <a:srgbClr val="FF0000"/>
                </a:solidFill>
              </a:rPr>
              <a:t>)</a:t>
            </a:r>
          </a:p>
          <a:p>
            <a:pPr lvl="0" algn="l"/>
            <a:r>
              <a:rPr lang="ru-RU" sz="2400" dirty="0" smtClean="0">
                <a:solidFill>
                  <a:schemeClr val="tx1"/>
                </a:solidFill>
              </a:rPr>
              <a:t>12.Овца мужского рода</a:t>
            </a:r>
          </a:p>
          <a:p>
            <a:pPr lvl="0" algn="l"/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                          </a:t>
            </a:r>
            <a:r>
              <a:rPr lang="ru-RU" sz="2400" dirty="0" smtClean="0">
                <a:solidFill>
                  <a:srgbClr val="FF0000"/>
                </a:solidFill>
              </a:rPr>
              <a:t>(</a:t>
            </a:r>
            <a:r>
              <a:rPr lang="ru-RU" sz="2400" i="1" dirty="0" smtClean="0">
                <a:solidFill>
                  <a:srgbClr val="FF0000"/>
                </a:solidFill>
              </a:rPr>
              <a:t>баран)</a:t>
            </a:r>
            <a:endParaRPr lang="ru-RU" sz="2400" dirty="0" smtClean="0">
              <a:solidFill>
                <a:srgbClr val="FF0000"/>
              </a:solidFill>
            </a:endParaRPr>
          </a:p>
          <a:p>
            <a:pPr lvl="0" algn="l"/>
            <a:r>
              <a:rPr lang="ru-RU" sz="2400" dirty="0" smtClean="0">
                <a:solidFill>
                  <a:schemeClr val="tx1"/>
                </a:solidFill>
              </a:rPr>
              <a:t>13.Собачий дом                                       </a:t>
            </a:r>
          </a:p>
          <a:p>
            <a:pPr lvl="0" algn="l"/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                         </a:t>
            </a:r>
            <a:r>
              <a:rPr lang="ru-RU" sz="2400" i="1" dirty="0" smtClean="0">
                <a:solidFill>
                  <a:srgbClr val="FF0000"/>
                </a:solidFill>
              </a:rPr>
              <a:t>(конура)</a:t>
            </a:r>
            <a:endParaRPr lang="ru-RU" sz="2400" dirty="0" smtClean="0">
              <a:solidFill>
                <a:srgbClr val="FF0000"/>
              </a:solidFill>
            </a:endParaRPr>
          </a:p>
          <a:p>
            <a:pPr algn="l"/>
            <a:r>
              <a:rPr lang="ru-RU" sz="2400" i="1" dirty="0" smtClean="0">
                <a:solidFill>
                  <a:schemeClr val="tx1"/>
                </a:solidFill>
              </a:rPr>
              <a:t> 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znak.ru/images/ZPP/obhee_obr/fz273/8_marc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5229200"/>
            <a:ext cx="2448272" cy="1511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mg1.liveinternet.ru/images/attach/c/5/123/971/123971439_____________________________________________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644" y="332656"/>
            <a:ext cx="1830356" cy="17728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7157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    Вспомни и прочти стихотворение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86116" y="1600200"/>
            <a:ext cx="321471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.</a:t>
            </a:r>
            <a:r>
              <a:rPr lang="ru-RU" dirty="0" smtClean="0">
                <a:solidFill>
                  <a:srgbClr val="FF0000"/>
                </a:solidFill>
              </a:rPr>
              <a:t> Наша Таня громко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Уронила в речку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Тише, Танечка,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Не утонет в речке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           (</a:t>
            </a:r>
            <a:r>
              <a:rPr lang="ru-RU" i="1" dirty="0" err="1" smtClean="0">
                <a:solidFill>
                  <a:srgbClr val="FF0000"/>
                </a:solidFill>
              </a:rPr>
              <a:t>А.Барто</a:t>
            </a:r>
            <a:r>
              <a:rPr lang="ru-RU" i="1" dirty="0" smtClean="0">
                <a:solidFill>
                  <a:srgbClr val="FF0000"/>
                </a:solidFill>
              </a:rPr>
              <a:t>)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   Зайку бросила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Под дождём остался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Слезть с скамеечки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Весь до ниточки</a:t>
            </a:r>
            <a:endParaRPr lang="ru-RU" u="sng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           (</a:t>
            </a:r>
            <a:r>
              <a:rPr lang="ru-RU" dirty="0" err="1" smtClean="0">
                <a:solidFill>
                  <a:srgbClr val="FF0000"/>
                </a:solidFill>
              </a:rPr>
              <a:t>А.Барто</a:t>
            </a:r>
            <a:r>
              <a:rPr lang="ru-RU" dirty="0" smtClean="0">
                <a:solidFill>
                  <a:srgbClr val="FF0000"/>
                </a:solidFill>
              </a:rPr>
              <a:t>)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 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57950" y="1600200"/>
            <a:ext cx="232885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плачет.</a:t>
            </a:r>
          </a:p>
          <a:p>
            <a:pPr>
              <a:buNone/>
            </a:pPr>
            <a:r>
              <a:rPr lang="ru-RU" dirty="0" smtClean="0"/>
              <a:t>мячик.</a:t>
            </a:r>
          </a:p>
          <a:p>
            <a:pPr>
              <a:buNone/>
            </a:pPr>
            <a:r>
              <a:rPr lang="ru-RU" dirty="0" smtClean="0"/>
              <a:t>не плачь,</a:t>
            </a:r>
          </a:p>
          <a:p>
            <a:pPr>
              <a:buNone/>
            </a:pPr>
            <a:r>
              <a:rPr lang="ru-RU" dirty="0" smtClean="0"/>
              <a:t>мяч.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хозяйка.</a:t>
            </a:r>
          </a:p>
          <a:p>
            <a:pPr>
              <a:buNone/>
            </a:pPr>
            <a:r>
              <a:rPr lang="ru-RU" dirty="0" smtClean="0"/>
              <a:t>зайка.</a:t>
            </a:r>
          </a:p>
          <a:p>
            <a:pPr>
              <a:buNone/>
            </a:pPr>
            <a:r>
              <a:rPr lang="ru-RU" dirty="0" smtClean="0"/>
              <a:t>не смог,</a:t>
            </a:r>
          </a:p>
          <a:p>
            <a:pPr>
              <a:buNone/>
            </a:pPr>
            <a:r>
              <a:rPr lang="ru-RU" dirty="0" smtClean="0"/>
              <a:t>промок.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43306" y="1571612"/>
            <a:ext cx="3571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1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3714744" y="3857628"/>
            <a:ext cx="5000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2.</a:t>
            </a:r>
            <a:endParaRPr lang="ru-RU" sz="2400" dirty="0"/>
          </a:p>
        </p:txBody>
      </p:sp>
      <p:pic>
        <p:nvPicPr>
          <p:cNvPr id="8" name="Picture 2" descr="http://znak.ru/images/ZPP/obhee_obr/fz273/8_marc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5013176"/>
            <a:ext cx="2448272" cy="1511808"/>
          </a:xfrm>
          <a:prstGeom prst="rect">
            <a:avLst/>
          </a:prstGeom>
          <a:noFill/>
        </p:spPr>
      </p:pic>
      <p:pic>
        <p:nvPicPr>
          <p:cNvPr id="10" name="Picture 2" descr="http://img-fotki.yandex.ru/get/4401/47407354.46a/0_b3b6f_9edd059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9352" y="4653136"/>
            <a:ext cx="894648" cy="210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img1.liveinternet.ru/images/attach/c/5/123/971/123971439_____________________________________________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052736"/>
            <a:ext cx="1830356" cy="17728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715404" cy="114300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 Вспомни и прочти стихотворение</a:t>
            </a:r>
            <a:br>
              <a:rPr lang="ru-RU" b="1" dirty="0" smtClean="0"/>
            </a:br>
            <a:r>
              <a:rPr lang="ru-RU" b="1" dirty="0" smtClean="0"/>
              <a:t>                                           </a:t>
            </a:r>
            <a:r>
              <a:rPr lang="ru-RU" sz="4000" b="1" dirty="0" smtClean="0"/>
              <a:t>(продолжение)</a:t>
            </a:r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00298" y="1600200"/>
            <a:ext cx="4286280" cy="4525963"/>
          </a:xfrm>
        </p:spPr>
        <p:txBody>
          <a:bodyPr>
            <a:normAutofit fontScale="85000" lnSpcReduction="20000"/>
          </a:bodyPr>
          <a:lstStyle/>
          <a:p>
            <a:pPr algn="r">
              <a:buNone/>
            </a:pPr>
            <a:r>
              <a:rPr lang="ru-RU" dirty="0" smtClean="0"/>
              <a:t>                                </a:t>
            </a:r>
            <a:r>
              <a:rPr lang="ru-RU" dirty="0" smtClean="0">
                <a:solidFill>
                  <a:srgbClr val="FF0000"/>
                </a:solidFill>
              </a:rPr>
              <a:t>Идёт бычок</a:t>
            </a:r>
          </a:p>
          <a:p>
            <a:pPr algn="r">
              <a:buNone/>
            </a:pPr>
            <a:r>
              <a:rPr lang="ru-RU" dirty="0" smtClean="0">
                <a:solidFill>
                  <a:srgbClr val="FF0000"/>
                </a:solidFill>
              </a:rPr>
              <a:t>Вздыхает</a:t>
            </a:r>
          </a:p>
          <a:p>
            <a:pPr algn="r">
              <a:buNone/>
            </a:pPr>
            <a:r>
              <a:rPr lang="ru-RU" dirty="0" smtClean="0">
                <a:solidFill>
                  <a:srgbClr val="FF0000"/>
                </a:solidFill>
              </a:rPr>
              <a:t>«Эх, доска</a:t>
            </a:r>
          </a:p>
          <a:p>
            <a:pPr algn="r">
              <a:buNone/>
            </a:pPr>
            <a:r>
              <a:rPr lang="ru-RU" dirty="0" smtClean="0">
                <a:solidFill>
                  <a:srgbClr val="FF0000"/>
                </a:solidFill>
              </a:rPr>
              <a:t>Сейчас я</a:t>
            </a:r>
          </a:p>
          <a:p>
            <a:pPr algn="r"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                         (</a:t>
            </a:r>
            <a:r>
              <a:rPr lang="ru-RU" dirty="0" err="1" smtClean="0">
                <a:solidFill>
                  <a:srgbClr val="FF0000"/>
                </a:solidFill>
              </a:rPr>
              <a:t>А.Барто</a:t>
            </a:r>
            <a:r>
              <a:rPr lang="ru-RU" dirty="0" smtClean="0">
                <a:solidFill>
                  <a:srgbClr val="FF0000"/>
                </a:solidFill>
              </a:rPr>
              <a:t>)</a:t>
            </a:r>
          </a:p>
          <a:p>
            <a:pPr algn="r">
              <a:buNone/>
            </a:pPr>
            <a:r>
              <a:rPr lang="ru-RU" dirty="0" smtClean="0">
                <a:solidFill>
                  <a:srgbClr val="FF0000"/>
                </a:solidFill>
              </a:rPr>
              <a:t> </a:t>
            </a:r>
          </a:p>
          <a:p>
            <a:pPr lvl="0" algn="r">
              <a:buNone/>
            </a:pPr>
            <a:r>
              <a:rPr lang="ru-RU" dirty="0" smtClean="0">
                <a:solidFill>
                  <a:srgbClr val="FF0000"/>
                </a:solidFill>
              </a:rPr>
              <a:t>У лукоморья дуб</a:t>
            </a:r>
          </a:p>
          <a:p>
            <a:pPr algn="r">
              <a:buNone/>
            </a:pPr>
            <a:r>
              <a:rPr lang="ru-RU" dirty="0" smtClean="0">
                <a:solidFill>
                  <a:srgbClr val="FF0000"/>
                </a:solidFill>
              </a:rPr>
              <a:t>Златая цепь на дубе</a:t>
            </a:r>
          </a:p>
          <a:p>
            <a:pPr algn="r">
              <a:buNone/>
            </a:pPr>
            <a:r>
              <a:rPr lang="ru-RU" dirty="0" smtClean="0">
                <a:solidFill>
                  <a:srgbClr val="FF0000"/>
                </a:solidFill>
              </a:rPr>
              <a:t>И днём и ночью кот</a:t>
            </a:r>
          </a:p>
          <a:p>
            <a:pPr algn="r">
              <a:buNone/>
            </a:pPr>
            <a:r>
              <a:rPr lang="ru-RU" dirty="0" smtClean="0">
                <a:solidFill>
                  <a:srgbClr val="FF0000"/>
                </a:solidFill>
              </a:rPr>
              <a:t>Всё ходит по цепи </a:t>
            </a:r>
          </a:p>
          <a:p>
            <a:pPr algn="r">
              <a:buNone/>
            </a:pPr>
            <a:r>
              <a:rPr lang="ru-RU" dirty="0" smtClean="0">
                <a:solidFill>
                  <a:srgbClr val="FF0000"/>
                </a:solidFill>
              </a:rPr>
              <a:t>(</a:t>
            </a:r>
            <a:r>
              <a:rPr lang="ru-RU" i="1" dirty="0" smtClean="0">
                <a:solidFill>
                  <a:srgbClr val="FF0000"/>
                </a:solidFill>
              </a:rPr>
              <a:t>А.С.Пушкин</a:t>
            </a:r>
            <a:r>
              <a:rPr lang="ru-RU" dirty="0" smtClean="0">
                <a:solidFill>
                  <a:srgbClr val="FF0000"/>
                </a:solidFill>
              </a:rPr>
              <a:t>)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 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715140" y="1600200"/>
            <a:ext cx="197166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качается,</a:t>
            </a:r>
          </a:p>
          <a:p>
            <a:pPr>
              <a:buNone/>
            </a:pPr>
            <a:r>
              <a:rPr lang="ru-RU" dirty="0" smtClean="0"/>
              <a:t>на ходу:</a:t>
            </a:r>
          </a:p>
          <a:p>
            <a:pPr>
              <a:buNone/>
            </a:pPr>
            <a:r>
              <a:rPr lang="ru-RU" dirty="0" smtClean="0"/>
              <a:t>кончается,</a:t>
            </a:r>
          </a:p>
          <a:p>
            <a:pPr>
              <a:buNone/>
            </a:pPr>
            <a:r>
              <a:rPr lang="ru-RU" dirty="0" smtClean="0"/>
              <a:t>упаду.»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зелёный.</a:t>
            </a:r>
          </a:p>
          <a:p>
            <a:pPr>
              <a:buNone/>
            </a:pPr>
            <a:r>
              <a:rPr lang="ru-RU" dirty="0" smtClean="0"/>
              <a:t>том.</a:t>
            </a:r>
          </a:p>
          <a:p>
            <a:pPr>
              <a:buNone/>
            </a:pPr>
            <a:r>
              <a:rPr lang="ru-RU" dirty="0" smtClean="0"/>
              <a:t>учёный</a:t>
            </a:r>
          </a:p>
          <a:p>
            <a:pPr>
              <a:buNone/>
            </a:pPr>
            <a:r>
              <a:rPr lang="ru-RU" dirty="0" smtClean="0"/>
              <a:t>кругом.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4643437" y="1643050"/>
            <a:ext cx="4286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3.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71934" y="3786190"/>
            <a:ext cx="5000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4.</a:t>
            </a:r>
            <a:endParaRPr lang="ru-RU" sz="2400" dirty="0"/>
          </a:p>
        </p:txBody>
      </p:sp>
      <p:pic>
        <p:nvPicPr>
          <p:cNvPr id="13314" name="Picture 2" descr="http://znak.ru/images/ZPP/obhee_obr/fz273/8_marc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5058000"/>
            <a:ext cx="2914979" cy="1800000"/>
          </a:xfrm>
          <a:prstGeom prst="rect">
            <a:avLst/>
          </a:prstGeom>
          <a:noFill/>
        </p:spPr>
      </p:pic>
      <p:pic>
        <p:nvPicPr>
          <p:cNvPr id="9" name="Picture 2" descr="http://img-fotki.yandex.ru/get/4401/47407354.46a/0_b3b6f_9edd059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9352" y="4653136"/>
            <a:ext cx="894648" cy="210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img1.liveinternet.ru/images/attach/c/5/123/971/123971439_____________________________________________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620688"/>
            <a:ext cx="1830356" cy="17728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186766" cy="1143008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/>
              <a:t>Вспомни и прочти стихотворение</a:t>
            </a:r>
            <a:r>
              <a:rPr lang="ru-RU" dirty="0" smtClean="0"/>
              <a:t>               </a:t>
            </a:r>
            <a:r>
              <a:rPr lang="ru-RU" sz="4000" b="1" dirty="0" smtClean="0"/>
              <a:t>(продолжение)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28860" y="1285860"/>
            <a:ext cx="3571900" cy="571504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У меня растут</a:t>
            </a:r>
          </a:p>
          <a:p>
            <a:pPr algn="r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Будет и </a:t>
            </a:r>
          </a:p>
          <a:p>
            <a:pPr algn="r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Где работать мне</a:t>
            </a:r>
          </a:p>
          <a:p>
            <a:pPr algn="r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Чем</a:t>
            </a:r>
          </a:p>
          <a:p>
            <a:pPr algn="r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 (</a:t>
            </a:r>
            <a:r>
              <a:rPr lang="ru-RU" sz="2400" i="1" dirty="0" smtClean="0">
                <a:solidFill>
                  <a:srgbClr val="FF0000"/>
                </a:solidFill>
              </a:rPr>
              <a:t>В.В.Маяковский «Кем быть?»)</a:t>
            </a:r>
            <a:endParaRPr lang="ru-RU" sz="2400" dirty="0" smtClean="0">
              <a:solidFill>
                <a:srgbClr val="FF0000"/>
              </a:solidFill>
            </a:endParaRPr>
          </a:p>
          <a:p>
            <a:pPr algn="r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Черёмуха</a:t>
            </a:r>
          </a:p>
          <a:p>
            <a:pPr algn="r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С весною</a:t>
            </a:r>
          </a:p>
          <a:p>
            <a:pPr algn="r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И ветки</a:t>
            </a:r>
          </a:p>
          <a:p>
            <a:pPr algn="r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Что кудри </a:t>
            </a:r>
          </a:p>
          <a:p>
            <a:pPr algn="r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                   (</a:t>
            </a:r>
            <a:r>
              <a:rPr lang="ru-RU" sz="2400" i="1" dirty="0" smtClean="0">
                <a:solidFill>
                  <a:srgbClr val="FF0000"/>
                </a:solidFill>
              </a:rPr>
              <a:t>С.А.Есенин   «Черёмуха»)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00760" y="1285860"/>
            <a:ext cx="3143240" cy="484030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года.</a:t>
            </a:r>
          </a:p>
          <a:p>
            <a:pPr>
              <a:buNone/>
            </a:pPr>
            <a:r>
              <a:rPr lang="ru-RU" sz="2400" dirty="0" smtClean="0"/>
              <a:t>семнадцать.</a:t>
            </a:r>
          </a:p>
          <a:p>
            <a:pPr>
              <a:buNone/>
            </a:pPr>
            <a:r>
              <a:rPr lang="ru-RU" sz="2400" dirty="0" smtClean="0"/>
              <a:t>тогда?</a:t>
            </a:r>
          </a:p>
          <a:p>
            <a:pPr>
              <a:buNone/>
            </a:pPr>
            <a:r>
              <a:rPr lang="ru-RU" sz="2400" dirty="0" smtClean="0"/>
              <a:t>заниматься?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душистая</a:t>
            </a:r>
          </a:p>
          <a:p>
            <a:pPr>
              <a:buNone/>
            </a:pPr>
            <a:r>
              <a:rPr lang="ru-RU" sz="2400" dirty="0" smtClean="0"/>
              <a:t>расцвела</a:t>
            </a:r>
          </a:p>
          <a:p>
            <a:pPr>
              <a:buNone/>
            </a:pPr>
            <a:r>
              <a:rPr lang="ru-RU" sz="2400" dirty="0" smtClean="0"/>
              <a:t>золотистые,</a:t>
            </a:r>
          </a:p>
          <a:p>
            <a:pPr>
              <a:buNone/>
            </a:pPr>
            <a:r>
              <a:rPr lang="ru-RU" sz="2400" dirty="0" smtClean="0"/>
              <a:t>завила.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868" y="1357299"/>
            <a:ext cx="5000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5.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14744" y="3929066"/>
            <a:ext cx="5000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6.</a:t>
            </a:r>
            <a:endParaRPr lang="ru-RU" sz="2400" dirty="0"/>
          </a:p>
        </p:txBody>
      </p:sp>
      <p:pic>
        <p:nvPicPr>
          <p:cNvPr id="9" name="Picture 2" descr="http://znak.ru/images/ZPP/obhee_obr/fz273/8_marc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4" y="4899098"/>
            <a:ext cx="2808310" cy="1734134"/>
          </a:xfrm>
          <a:prstGeom prst="rect">
            <a:avLst/>
          </a:prstGeom>
          <a:noFill/>
        </p:spPr>
      </p:pic>
      <p:pic>
        <p:nvPicPr>
          <p:cNvPr id="10" name="Picture 2" descr="http://img-fotki.yandex.ru/get/4401/47407354.46a/0_b3b6f_9edd059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9352" y="4653136"/>
            <a:ext cx="894648" cy="210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mg1.liveinternet.ru/images/attach/c/5/123/971/123971439_____________________________________________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692696"/>
            <a:ext cx="1830356" cy="17728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/>
              <a:t>Вспомни и прочти стихотворение</a:t>
            </a:r>
            <a:br>
              <a:rPr lang="ru-RU" b="1" dirty="0" smtClean="0"/>
            </a:br>
            <a:r>
              <a:rPr lang="ru-RU" sz="4000" b="1" dirty="0" smtClean="0"/>
              <a:t>(продолжение)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28860" y="1500175"/>
            <a:ext cx="4286280" cy="5357825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В лесу родилась</a:t>
            </a:r>
          </a:p>
          <a:p>
            <a:pPr algn="r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В лесу она </a:t>
            </a:r>
          </a:p>
          <a:p>
            <a:pPr algn="r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Зимой и летом </a:t>
            </a:r>
          </a:p>
          <a:p>
            <a:pPr algn="r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Зелёная   </a:t>
            </a:r>
          </a:p>
          <a:p>
            <a:pPr algn="r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 (</a:t>
            </a:r>
            <a:r>
              <a:rPr lang="ru-RU" sz="2400" i="1" dirty="0" smtClean="0">
                <a:solidFill>
                  <a:srgbClr val="FF0000"/>
                </a:solidFill>
              </a:rPr>
              <a:t>Раиса Адамовна Кудашева</a:t>
            </a:r>
            <a:r>
              <a:rPr lang="ru-RU" sz="2400" dirty="0" smtClean="0">
                <a:solidFill>
                  <a:srgbClr val="FF0000"/>
                </a:solidFill>
              </a:rPr>
              <a:t>)</a:t>
            </a:r>
          </a:p>
          <a:p>
            <a:pPr algn="r">
              <a:buNone/>
            </a:pPr>
            <a:r>
              <a:rPr lang="ru-RU" sz="2400" i="1" dirty="0" smtClean="0">
                <a:solidFill>
                  <a:srgbClr val="FF0000"/>
                </a:solidFill>
              </a:rPr>
              <a:t> </a:t>
            </a:r>
            <a:endParaRPr lang="ru-RU" sz="2400" dirty="0" smtClean="0">
              <a:solidFill>
                <a:srgbClr val="FF0000"/>
              </a:solidFill>
            </a:endParaRPr>
          </a:p>
          <a:p>
            <a:pPr algn="r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  Крошка сын к отцу </a:t>
            </a:r>
          </a:p>
          <a:p>
            <a:pPr algn="r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 и спросила </a:t>
            </a:r>
          </a:p>
          <a:p>
            <a:pPr algn="r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 «Что такое</a:t>
            </a:r>
          </a:p>
          <a:p>
            <a:pPr algn="r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 И что такое </a:t>
            </a:r>
            <a:r>
              <a:rPr lang="ru-RU" sz="2400" u="sng" dirty="0" smtClean="0">
                <a:solidFill>
                  <a:srgbClr val="FF0000"/>
                </a:solidFill>
              </a:rPr>
              <a:t>   </a:t>
            </a:r>
          </a:p>
          <a:p>
            <a:pPr algn="r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 (В.В. Маяковский)</a:t>
            </a:r>
          </a:p>
          <a:p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786578" y="1500174"/>
            <a:ext cx="2143140" cy="22860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ёлочка.</a:t>
            </a:r>
          </a:p>
          <a:p>
            <a:pPr>
              <a:buNone/>
            </a:pPr>
            <a:r>
              <a:rPr lang="ru-RU" sz="2400" dirty="0" smtClean="0"/>
              <a:t>росла.</a:t>
            </a:r>
          </a:p>
          <a:p>
            <a:pPr>
              <a:buNone/>
            </a:pPr>
            <a:r>
              <a:rPr lang="ru-RU" sz="2400" dirty="0" smtClean="0"/>
              <a:t>стройная</a:t>
            </a:r>
          </a:p>
          <a:p>
            <a:pPr>
              <a:buNone/>
            </a:pPr>
            <a:r>
              <a:rPr lang="ru-RU" sz="2400" dirty="0" smtClean="0"/>
              <a:t>была.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29058" y="1428736"/>
            <a:ext cx="571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7.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43306" y="4214818"/>
            <a:ext cx="5000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8.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715140" y="4214818"/>
            <a:ext cx="19288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пришёл</a:t>
            </a:r>
          </a:p>
          <a:p>
            <a:r>
              <a:rPr lang="ru-RU" sz="2400" dirty="0" smtClean="0"/>
              <a:t>кроха</a:t>
            </a:r>
          </a:p>
          <a:p>
            <a:r>
              <a:rPr lang="ru-RU" sz="2400" dirty="0" smtClean="0"/>
              <a:t>«хорошо»</a:t>
            </a:r>
          </a:p>
          <a:p>
            <a:r>
              <a:rPr lang="ru-RU" sz="2400" dirty="0" smtClean="0"/>
              <a:t>«плохо»</a:t>
            </a:r>
            <a:endParaRPr lang="ru-RU" sz="2400" dirty="0"/>
          </a:p>
        </p:txBody>
      </p:sp>
      <p:pic>
        <p:nvPicPr>
          <p:cNvPr id="8" name="Picture 2" descr="http://znak.ru/images/ZPP/obhee_obr/fz273/8_marc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5013176"/>
            <a:ext cx="2448272" cy="1511808"/>
          </a:xfrm>
          <a:prstGeom prst="rect">
            <a:avLst/>
          </a:prstGeom>
          <a:noFill/>
        </p:spPr>
      </p:pic>
      <p:pic>
        <p:nvPicPr>
          <p:cNvPr id="10" name="Picture 2" descr="http://img-fotki.yandex.ru/get/4401/47407354.46a/0_b3b6f_9edd059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9352" y="4653136"/>
            <a:ext cx="894648" cy="210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500043"/>
            <a:ext cx="7143800" cy="1285883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Скажи скороговорку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2060848"/>
            <a:ext cx="7056784" cy="3577952"/>
          </a:xfrm>
        </p:spPr>
        <p:txBody>
          <a:bodyPr/>
          <a:lstStyle/>
          <a:p>
            <a:pPr lvl="0"/>
            <a:endParaRPr lang="ru-RU" sz="2800" dirty="0" smtClean="0">
              <a:solidFill>
                <a:schemeClr val="tx1"/>
              </a:solidFill>
            </a:endParaRPr>
          </a:p>
          <a:p>
            <a:pPr lvl="0"/>
            <a:r>
              <a:rPr lang="ru-RU" sz="7200" b="1" dirty="0" smtClean="0">
                <a:solidFill>
                  <a:schemeClr val="tx1"/>
                </a:solidFill>
                <a:latin typeface="Monotype Corsiva" pitchFamily="66" charset="0"/>
              </a:rPr>
              <a:t>Купи </a:t>
            </a:r>
            <a:r>
              <a:rPr lang="ru-RU" sz="7200" b="1" dirty="0">
                <a:solidFill>
                  <a:schemeClr val="tx1"/>
                </a:solidFill>
                <a:latin typeface="Monotype Corsiva" pitchFamily="66" charset="0"/>
              </a:rPr>
              <a:t>кипу пик.</a:t>
            </a:r>
          </a:p>
          <a:p>
            <a:endParaRPr lang="ru-RU" sz="4000" b="1" dirty="0"/>
          </a:p>
        </p:txBody>
      </p:sp>
      <p:pic>
        <p:nvPicPr>
          <p:cNvPr id="4" name="Picture 2" descr="http://znak.ru/images/ZPP/obhee_obr/fz273/8_mar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5013176"/>
            <a:ext cx="2448272" cy="1511808"/>
          </a:xfrm>
          <a:prstGeom prst="rect">
            <a:avLst/>
          </a:prstGeom>
          <a:noFill/>
        </p:spPr>
      </p:pic>
      <p:pic>
        <p:nvPicPr>
          <p:cNvPr id="5" name="Picture 2" descr="https://img1.liveinternet.ru/images/attach/c/5/123/971/123971439_____________________________________________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3644" y="0"/>
            <a:ext cx="1830356" cy="1772816"/>
          </a:xfrm>
          <a:prstGeom prst="rect">
            <a:avLst/>
          </a:prstGeom>
          <a:noFill/>
        </p:spPr>
      </p:pic>
      <p:pic>
        <p:nvPicPr>
          <p:cNvPr id="6" name="Picture 2" descr="http://img-fotki.yandex.ru/get/4401/47407354.46a/0_b3b6f_9edd059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9352" y="4653136"/>
            <a:ext cx="894648" cy="210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-fotki.yandex.ru/get/4401/47407354.46a/0_b3b6f_9edd059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9352" y="4653136"/>
            <a:ext cx="894648" cy="2102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Кулинарный поединок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5984" y="1071546"/>
            <a:ext cx="6715172" cy="564360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/>
              <a:t>1. Баранка - недомерок</a:t>
            </a:r>
            <a:r>
              <a:rPr lang="ru-RU" b="1" dirty="0" smtClean="0"/>
              <a:t> 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                                          </a:t>
            </a:r>
            <a:r>
              <a:rPr lang="ru-RU" dirty="0" smtClean="0">
                <a:solidFill>
                  <a:srgbClr val="FF0000"/>
                </a:solidFill>
              </a:rPr>
              <a:t>сушка</a:t>
            </a:r>
          </a:p>
          <a:p>
            <a:pPr>
              <a:buNone/>
            </a:pPr>
            <a:r>
              <a:rPr lang="ru-RU" dirty="0" smtClean="0"/>
              <a:t>2.Продукт, которым собиралась позавтракать ворона</a:t>
            </a:r>
            <a:r>
              <a:rPr lang="ru-RU" b="1" dirty="0" smtClean="0"/>
              <a:t> 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                                   </a:t>
            </a:r>
            <a:r>
              <a:rPr lang="ru-RU" dirty="0" smtClean="0">
                <a:solidFill>
                  <a:srgbClr val="FF0000"/>
                </a:solidFill>
              </a:rPr>
              <a:t>сыр</a:t>
            </a:r>
          </a:p>
          <a:p>
            <a:pPr>
              <a:buNone/>
            </a:pPr>
            <a:r>
              <a:rPr lang="ru-RU" dirty="0" smtClean="0"/>
              <a:t>3.Блюдо, приготовленное с участием коровы и курицы</a:t>
            </a:r>
            <a:r>
              <a:rPr lang="ru-RU" b="1" dirty="0" smtClean="0"/>
              <a:t>. </a:t>
            </a:r>
          </a:p>
          <a:p>
            <a:pPr>
              <a:buNone/>
            </a:pPr>
            <a:r>
              <a:rPr lang="ru-RU" dirty="0" smtClean="0"/>
              <a:t>                                               </a:t>
            </a:r>
            <a:r>
              <a:rPr lang="ru-RU" dirty="0" smtClean="0">
                <a:solidFill>
                  <a:srgbClr val="FF0000"/>
                </a:solidFill>
              </a:rPr>
              <a:t>омлет</a:t>
            </a:r>
          </a:p>
          <a:p>
            <a:pPr lvl="0">
              <a:buNone/>
            </a:pPr>
            <a:r>
              <a:rPr lang="ru-RU" dirty="0" smtClean="0"/>
              <a:t>4.Фирменное блюдо сороки – воровки. </a:t>
            </a:r>
          </a:p>
          <a:p>
            <a:pPr lvl="0">
              <a:buNone/>
            </a:pPr>
            <a:r>
              <a:rPr lang="ru-RU" dirty="0" smtClean="0"/>
              <a:t>                                               </a:t>
            </a:r>
            <a:r>
              <a:rPr lang="ru-RU" dirty="0" smtClean="0">
                <a:solidFill>
                  <a:srgbClr val="FF0000"/>
                </a:solidFill>
              </a:rPr>
              <a:t>кашка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215602" y="928670"/>
            <a:ext cx="357190" cy="519749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Picture 2" descr="http://znak.ru/images/ZPP/obhee_obr/fz273/8_marc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229200"/>
            <a:ext cx="2448272" cy="1511808"/>
          </a:xfrm>
          <a:prstGeom prst="rect">
            <a:avLst/>
          </a:prstGeom>
          <a:noFill/>
        </p:spPr>
      </p:pic>
      <p:pic>
        <p:nvPicPr>
          <p:cNvPr id="6" name="Picture 2" descr="https://img1.liveinternet.ru/images/attach/c/5/123/971/123971439_____________________________________________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3644" y="0"/>
            <a:ext cx="1830356" cy="1772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693</Words>
  <Application>Microsoft Office PowerPoint</Application>
  <PresentationFormat>Экран (4:3)</PresentationFormat>
  <Paragraphs>199</Paragraphs>
  <Slides>17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 Кто быстрее? </vt:lpstr>
      <vt:lpstr> Кто быстрее?(продолжение) </vt:lpstr>
      <vt:lpstr>    Вспомни и прочти стихотворение                                         </vt:lpstr>
      <vt:lpstr>      Вспомни и прочти стихотворение                                            (продолжение)  </vt:lpstr>
      <vt:lpstr>Вспомни и прочти стихотворение               (продолжение)</vt:lpstr>
      <vt:lpstr>Вспомни и прочти стихотворение (продолжение)</vt:lpstr>
      <vt:lpstr>Скажи скороговорку</vt:lpstr>
      <vt:lpstr>Кулинарный поединок </vt:lpstr>
      <vt:lpstr>    Кулинарный поединок(продолжение) </vt:lpstr>
      <vt:lpstr> Кулинарный поединок(продолжение)</vt:lpstr>
      <vt:lpstr>Кулинарный поединок(продолжение) </vt:lpstr>
      <vt:lpstr>Кто знает больше сказок? </vt:lpstr>
      <vt:lpstr>Конкурс «Мама. Какая она?» </vt:lpstr>
      <vt:lpstr>Конкурс«Мама. Какая она?»                    (продолжение) </vt:lpstr>
      <vt:lpstr> Игра «Наполни холодильник» 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keywords>8 марта; а ну-ка девочки; сценапий</cp:keywords>
  <cp:lastModifiedBy>Александр</cp:lastModifiedBy>
  <cp:revision>72</cp:revision>
  <dcterms:created xsi:type="dcterms:W3CDTF">2013-02-27T16:25:24Z</dcterms:created>
  <dcterms:modified xsi:type="dcterms:W3CDTF">2018-03-10T09:06:25Z</dcterms:modified>
  <cp:contentStatus>А ну-ка девочки</cp:contentStatus>
</cp:coreProperties>
</file>