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0" r:id="rId3"/>
    <p:sldId id="261" r:id="rId4"/>
    <p:sldId id="262" r:id="rId5"/>
    <p:sldId id="266" r:id="rId6"/>
    <p:sldId id="264" r:id="rId7"/>
    <p:sldId id="265" r:id="rId8"/>
    <p:sldId id="267" r:id="rId9"/>
    <p:sldId id="269" r:id="rId10"/>
    <p:sldId id="268" r:id="rId11"/>
    <p:sldId id="270" r:id="rId12"/>
    <p:sldId id="271" r:id="rId13"/>
    <p:sldId id="273" r:id="rId14"/>
    <p:sldId id="259" r:id="rId15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FFA7A7"/>
    <a:srgbClr val="FFE2C5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8" d="100"/>
          <a:sy n="88" d="100"/>
        </p:scale>
        <p:origin x="-96" y="-3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jpeg"/><Relationship Id="rId3" Type="http://schemas.openxmlformats.org/officeDocument/2006/relationships/image" Target="../media/image2.jpe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Layouts/_rels/slideLayout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7" Type="http://schemas.openxmlformats.org/officeDocument/2006/relationships/image" Target="../media/image25.png"/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Layouts/_rels/slideLayout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image" Target="../media/image27.png"/><Relationship Id="rId7" Type="http://schemas.openxmlformats.org/officeDocument/2006/relationships/image" Target="../media/image31.png"/><Relationship Id="rId2" Type="http://schemas.openxmlformats.org/officeDocument/2006/relationships/image" Target="../media/image26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Relationship Id="rId9" Type="http://schemas.openxmlformats.org/officeDocument/2006/relationships/image" Target="../media/image33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6" descr="school1412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63938" y="4457700"/>
            <a:ext cx="2105025" cy="2490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3" name="Группа 55"/>
          <p:cNvGrpSpPr>
            <a:grpSpLocks/>
          </p:cNvGrpSpPr>
          <p:nvPr/>
        </p:nvGrpSpPr>
        <p:grpSpPr bwMode="auto">
          <a:xfrm>
            <a:off x="-50800" y="58738"/>
            <a:ext cx="9271000" cy="6927850"/>
            <a:chOff x="-51516" y="58149"/>
            <a:chExt cx="9272124" cy="6928641"/>
          </a:xfrm>
        </p:grpSpPr>
        <p:pic>
          <p:nvPicPr>
            <p:cNvPr id="4" name="Рисунок 8" descr="school1928.jpg"/>
            <p:cNvPicPr>
              <a:picLocks noChangeAspect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 rot="-519079">
              <a:off x="5739176" y="2658304"/>
              <a:ext cx="3481432" cy="42930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5" name="Группа 37"/>
            <p:cNvGrpSpPr>
              <a:grpSpLocks/>
            </p:cNvGrpSpPr>
            <p:nvPr/>
          </p:nvGrpSpPr>
          <p:grpSpPr bwMode="auto">
            <a:xfrm>
              <a:off x="-51516" y="6274096"/>
              <a:ext cx="9144000" cy="712694"/>
              <a:chOff x="0" y="0"/>
              <a:chExt cx="9144000" cy="712694"/>
            </a:xfrm>
          </p:grpSpPr>
          <p:pic>
            <p:nvPicPr>
              <p:cNvPr id="18" name="Рисунок 22" descr="school1914.gif"/>
              <p:cNvPicPr>
                <a:picLocks noChangeAspect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8463166" y="0"/>
                <a:ext cx="680834" cy="66067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9" name="Рисунок 23" descr="school1915.gif"/>
              <p:cNvPicPr>
                <a:picLocks noChangeAspect="1"/>
              </p:cNvPicPr>
              <p:nvPr/>
            </p:nvPicPr>
            <p:blipFill>
              <a:blip r:embed="rId5" cstate="print"/>
              <a:srcRect/>
              <a:stretch>
                <a:fillRect/>
              </a:stretch>
            </p:blipFill>
            <p:spPr bwMode="auto">
              <a:xfrm>
                <a:off x="0" y="0"/>
                <a:ext cx="751017" cy="55646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0" name="Рисунок 24" descr="school1901.gif"/>
              <p:cNvPicPr>
                <a:picLocks noChangeAspect="1"/>
              </p:cNvPicPr>
              <p:nvPr/>
            </p:nvPicPr>
            <p:blipFill>
              <a:blip r:embed="rId6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683568" y="0"/>
                <a:ext cx="536187" cy="57324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1" name="Рисунок 25" descr="school1911.gif"/>
              <p:cNvPicPr>
                <a:picLocks noChangeAspect="1"/>
              </p:cNvPicPr>
              <p:nvPr/>
            </p:nvPicPr>
            <p:blipFill>
              <a:blip r:embed="rId7" cstate="print"/>
              <a:srcRect/>
              <a:stretch>
                <a:fillRect/>
              </a:stretch>
            </p:blipFill>
            <p:spPr bwMode="auto">
              <a:xfrm>
                <a:off x="1259632" y="0"/>
                <a:ext cx="649361" cy="6206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2" name="Рисунок 26" descr="school1917.gif"/>
              <p:cNvPicPr>
                <a:picLocks noChangeAspect="1"/>
              </p:cNvPicPr>
              <p:nvPr/>
            </p:nvPicPr>
            <p:blipFill>
              <a:blip r:embed="rId8" cstate="print"/>
              <a:srcRect/>
              <a:stretch>
                <a:fillRect/>
              </a:stretch>
            </p:blipFill>
            <p:spPr bwMode="auto">
              <a:xfrm>
                <a:off x="1835696" y="0"/>
                <a:ext cx="754320" cy="53322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3" name="Рисунок 27" descr="school1913.gif"/>
              <p:cNvPicPr>
                <a:picLocks noChangeAspect="1"/>
              </p:cNvPicPr>
              <p:nvPr/>
            </p:nvPicPr>
            <p:blipFill>
              <a:blip r:embed="rId9" cstate="print"/>
              <a:srcRect/>
              <a:stretch>
                <a:fillRect/>
              </a:stretch>
            </p:blipFill>
            <p:spPr bwMode="auto">
              <a:xfrm>
                <a:off x="2483768" y="0"/>
                <a:ext cx="768358" cy="66526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4" name="Рисунок 28" descr="school1914.gif"/>
              <p:cNvPicPr>
                <a:picLocks noChangeAspect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3131840" y="0"/>
                <a:ext cx="680834" cy="66067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5" name="Рисунок 29" descr="school1910.gif"/>
              <p:cNvPicPr>
                <a:picLocks noChangeAspect="1"/>
              </p:cNvPicPr>
              <p:nvPr/>
            </p:nvPicPr>
            <p:blipFill>
              <a:blip r:embed="rId10" cstate="print"/>
              <a:srcRect/>
              <a:stretch>
                <a:fillRect/>
              </a:stretch>
            </p:blipFill>
            <p:spPr bwMode="auto">
              <a:xfrm>
                <a:off x="3779912" y="0"/>
                <a:ext cx="720080" cy="71269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6" name="Рисунок 30" descr="school1911.gif"/>
              <p:cNvPicPr>
                <a:picLocks noChangeAspect="1"/>
              </p:cNvPicPr>
              <p:nvPr/>
            </p:nvPicPr>
            <p:blipFill>
              <a:blip r:embed="rId7" cstate="print"/>
              <a:srcRect/>
              <a:stretch>
                <a:fillRect/>
              </a:stretch>
            </p:blipFill>
            <p:spPr bwMode="auto">
              <a:xfrm>
                <a:off x="4427984" y="0"/>
                <a:ext cx="649361" cy="6206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7" name="Рисунок 31" descr="school1901.gif"/>
              <p:cNvPicPr>
                <a:picLocks noChangeAspect="1"/>
              </p:cNvPicPr>
              <p:nvPr/>
            </p:nvPicPr>
            <p:blipFill>
              <a:blip r:embed="rId6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5004048" y="0"/>
                <a:ext cx="536187" cy="57324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8" name="Рисунок 32" descr="school1914.gif"/>
              <p:cNvPicPr>
                <a:picLocks noChangeAspect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5508104" y="0"/>
                <a:ext cx="680834" cy="66067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9" name="Рисунок 33" descr="school1917.gif"/>
              <p:cNvPicPr>
                <a:picLocks noChangeAspect="1"/>
              </p:cNvPicPr>
              <p:nvPr/>
            </p:nvPicPr>
            <p:blipFill>
              <a:blip r:embed="rId8" cstate="print"/>
              <a:srcRect/>
              <a:stretch>
                <a:fillRect/>
              </a:stretch>
            </p:blipFill>
            <p:spPr bwMode="auto">
              <a:xfrm>
                <a:off x="6084168" y="0"/>
                <a:ext cx="754320" cy="53322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30" name="Рисунок 34" descr="school1918.gif"/>
              <p:cNvPicPr>
                <a:picLocks noChangeAspect="1"/>
              </p:cNvPicPr>
              <p:nvPr/>
            </p:nvPicPr>
            <p:blipFill>
              <a:blip r:embed="rId11" cstate="print"/>
              <a:srcRect/>
              <a:stretch>
                <a:fillRect/>
              </a:stretch>
            </p:blipFill>
            <p:spPr bwMode="auto">
              <a:xfrm>
                <a:off x="6732240" y="0"/>
                <a:ext cx="623832" cy="55951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31" name="Рисунок 35" descr="school1910.gif"/>
              <p:cNvPicPr>
                <a:picLocks noChangeAspect="1"/>
              </p:cNvPicPr>
              <p:nvPr/>
            </p:nvPicPr>
            <p:blipFill>
              <a:blip r:embed="rId12" cstate="print"/>
              <a:srcRect/>
              <a:stretch>
                <a:fillRect/>
              </a:stretch>
            </p:blipFill>
            <p:spPr bwMode="auto">
              <a:xfrm flipH="1">
                <a:off x="7236296" y="0"/>
                <a:ext cx="648072" cy="64142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32" name="Рисунок 36" descr="school1915.gif"/>
              <p:cNvPicPr>
                <a:picLocks noChangeAspect="1"/>
              </p:cNvPicPr>
              <p:nvPr/>
            </p:nvPicPr>
            <p:blipFill>
              <a:blip r:embed="rId5" cstate="print"/>
              <a:srcRect/>
              <a:stretch>
                <a:fillRect/>
              </a:stretch>
            </p:blipFill>
            <p:spPr bwMode="auto">
              <a:xfrm>
                <a:off x="7773723" y="0"/>
                <a:ext cx="751017" cy="55646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grpSp>
          <p:nvGrpSpPr>
            <p:cNvPr id="6" name="Группа 54"/>
            <p:cNvGrpSpPr>
              <a:grpSpLocks/>
            </p:cNvGrpSpPr>
            <p:nvPr/>
          </p:nvGrpSpPr>
          <p:grpSpPr bwMode="auto">
            <a:xfrm>
              <a:off x="8488537" y="58149"/>
              <a:ext cx="712694" cy="6838488"/>
              <a:chOff x="8488537" y="58149"/>
              <a:chExt cx="712694" cy="6838488"/>
            </a:xfrm>
          </p:grpSpPr>
          <p:pic>
            <p:nvPicPr>
              <p:cNvPr id="7" name="Рисунок 11" descr="school1915.gif"/>
              <p:cNvPicPr>
                <a:picLocks noChangeAspect="1"/>
              </p:cNvPicPr>
              <p:nvPr/>
            </p:nvPicPr>
            <p:blipFill>
              <a:blip r:embed="rId5" cstate="print"/>
              <a:srcRect/>
              <a:stretch>
                <a:fillRect/>
              </a:stretch>
            </p:blipFill>
            <p:spPr bwMode="auto">
              <a:xfrm rot="-5400000">
                <a:off x="8391263" y="6242895"/>
                <a:ext cx="751017" cy="55646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8" name="Рисунок 12" descr="school1901.gif"/>
              <p:cNvPicPr>
                <a:picLocks noChangeAspect="1"/>
              </p:cNvPicPr>
              <p:nvPr/>
            </p:nvPicPr>
            <p:blipFill>
              <a:blip r:embed="rId6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 rot="-5400000">
                <a:off x="8507067" y="5658352"/>
                <a:ext cx="536187" cy="57324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9" name="Рисунок 13" descr="school1911.gif"/>
              <p:cNvPicPr>
                <a:picLocks noChangeAspect="1"/>
              </p:cNvPicPr>
              <p:nvPr/>
            </p:nvPicPr>
            <p:blipFill>
              <a:blip r:embed="rId7" cstate="print"/>
              <a:srcRect/>
              <a:stretch>
                <a:fillRect/>
              </a:stretch>
            </p:blipFill>
            <p:spPr bwMode="auto">
              <a:xfrm rot="-5400000">
                <a:off x="8474201" y="5001981"/>
                <a:ext cx="649361" cy="6206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0" name="Рисунок 14" descr="school1917.gif"/>
              <p:cNvPicPr>
                <a:picLocks noChangeAspect="1"/>
              </p:cNvPicPr>
              <p:nvPr/>
            </p:nvPicPr>
            <p:blipFill>
              <a:blip r:embed="rId8" cstate="print"/>
              <a:srcRect/>
              <a:stretch>
                <a:fillRect/>
              </a:stretch>
            </p:blipFill>
            <p:spPr bwMode="auto">
              <a:xfrm rot="-5400000">
                <a:off x="8377990" y="4417168"/>
                <a:ext cx="754320" cy="53322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1" name="Рисунок 15" descr="school1913.gif"/>
              <p:cNvPicPr>
                <a:picLocks noChangeAspect="1"/>
              </p:cNvPicPr>
              <p:nvPr/>
            </p:nvPicPr>
            <p:blipFill>
              <a:blip r:embed="rId9" cstate="print"/>
              <a:srcRect/>
              <a:stretch>
                <a:fillRect/>
              </a:stretch>
            </p:blipFill>
            <p:spPr bwMode="auto">
              <a:xfrm rot="-5400000">
                <a:off x="8436989" y="3696059"/>
                <a:ext cx="768358" cy="66526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2" name="Рисунок 16" descr="school1914.gif"/>
              <p:cNvPicPr>
                <a:picLocks noChangeAspect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 rot="-5400000">
                <a:off x="8478456" y="3094044"/>
                <a:ext cx="680834" cy="66067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3" name="Рисунок 17" descr="school1910.gif"/>
              <p:cNvPicPr>
                <a:picLocks noChangeAspect="1"/>
              </p:cNvPicPr>
              <p:nvPr/>
            </p:nvPicPr>
            <p:blipFill>
              <a:blip r:embed="rId10" cstate="print"/>
              <a:srcRect/>
              <a:stretch>
                <a:fillRect/>
              </a:stretch>
            </p:blipFill>
            <p:spPr bwMode="auto">
              <a:xfrm rot="-5400000">
                <a:off x="8484844" y="2400338"/>
                <a:ext cx="720080" cy="71269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4" name="Рисунок 18" descr="school1911.gif"/>
              <p:cNvPicPr>
                <a:picLocks noChangeAspect="1"/>
              </p:cNvPicPr>
              <p:nvPr/>
            </p:nvPicPr>
            <p:blipFill>
              <a:blip r:embed="rId7" cstate="print"/>
              <a:srcRect/>
              <a:stretch>
                <a:fillRect/>
              </a:stretch>
            </p:blipFill>
            <p:spPr bwMode="auto">
              <a:xfrm rot="-5400000">
                <a:off x="8474201" y="1833629"/>
                <a:ext cx="649361" cy="6206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5" name="Рисунок 19" descr="school1901.gif"/>
              <p:cNvPicPr>
                <a:picLocks noChangeAspect="1"/>
              </p:cNvPicPr>
              <p:nvPr/>
            </p:nvPicPr>
            <p:blipFill>
              <a:blip r:embed="rId6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 rot="-5400000">
                <a:off x="8507067" y="1337872"/>
                <a:ext cx="536187" cy="57324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6" name="Рисунок 20" descr="school1914.gif"/>
              <p:cNvPicPr>
                <a:picLocks noChangeAspect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 rot="-5400000">
                <a:off x="8478456" y="717780"/>
                <a:ext cx="680834" cy="66067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7" name="Рисунок 21" descr="school1917.gif"/>
              <p:cNvPicPr>
                <a:picLocks noChangeAspect="1"/>
              </p:cNvPicPr>
              <p:nvPr/>
            </p:nvPicPr>
            <p:blipFill>
              <a:blip r:embed="rId8" cstate="print"/>
              <a:srcRect/>
              <a:stretch>
                <a:fillRect/>
              </a:stretch>
            </p:blipFill>
            <p:spPr bwMode="auto">
              <a:xfrm rot="-5400000">
                <a:off x="8377990" y="168696"/>
                <a:ext cx="754320" cy="53322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</p:grpSp>
      <p:pic>
        <p:nvPicPr>
          <p:cNvPr id="33" name="Рисунок 37" descr="4.jpg"/>
          <p:cNvPicPr>
            <a:picLocks noChangeAspect="1"/>
          </p:cNvPicPr>
          <p:nvPr/>
        </p:nvPicPr>
        <p:blipFill>
          <a:blip r:embed="rId1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-77788" y="3370263"/>
            <a:ext cx="3683001" cy="3748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22ADC9-1CE7-4A2E-BE66-1F142FB1050A}" type="datetimeFigureOut">
              <a:rPr lang="ru-RU"/>
              <a:pPr>
                <a:defRPr/>
              </a:pPr>
              <a:t>09.03.2018</a:t>
            </a:fld>
            <a:endParaRPr lang="ru-RU"/>
          </a:p>
        </p:txBody>
      </p:sp>
      <p:sp>
        <p:nvSpPr>
          <p:cNvPr id="3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8AB10F-7529-4FE5-AEC3-1672B1DD4C3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6" descr="school1926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58188" y="4214813"/>
            <a:ext cx="695325" cy="1301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4" name="Группа 40"/>
          <p:cNvGrpSpPr>
            <a:grpSpLocks/>
          </p:cNvGrpSpPr>
          <p:nvPr/>
        </p:nvGrpSpPr>
        <p:grpSpPr bwMode="auto">
          <a:xfrm>
            <a:off x="0" y="6113463"/>
            <a:ext cx="8540750" cy="744537"/>
            <a:chOff x="0" y="6113420"/>
            <a:chExt cx="8540450" cy="744580"/>
          </a:xfrm>
        </p:grpSpPr>
        <p:pic>
          <p:nvPicPr>
            <p:cNvPr id="5" name="Рисунок 8" descr="school1926.png"/>
            <p:cNvPicPr>
              <a:picLocks noChangeAspect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0" y="6113420"/>
              <a:ext cx="4356373" cy="7445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" name="Рисунок 9" descr="school1926.png"/>
            <p:cNvPicPr>
              <a:picLocks noChangeAspect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4291581" y="6137199"/>
              <a:ext cx="4248869" cy="6947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7" name="Рисунок 10" descr="school1926.pn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475663" y="6113463"/>
            <a:ext cx="719137" cy="744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11" descr="school1926.png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429625" y="5432425"/>
            <a:ext cx="792163" cy="744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12" descr="school1926.png"/>
          <p:cNvPicPr>
            <a:picLocks noChangeAspect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8437563" y="-77788"/>
            <a:ext cx="744537" cy="43561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Рисунок 13" descr="school1418.png"/>
          <p:cNvPicPr>
            <a:picLocks noChangeAspect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307138" y="3933825"/>
            <a:ext cx="2990850" cy="3114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Текст 13"/>
          <p:cNvSpPr>
            <a:spLocks noGrp="1"/>
          </p:cNvSpPr>
          <p:nvPr>
            <p:ph type="body" sz="quarter" idx="13"/>
          </p:nvPr>
        </p:nvSpPr>
        <p:spPr>
          <a:xfrm>
            <a:off x="611188" y="692150"/>
            <a:ext cx="5976937" cy="460851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11" name="Дата 1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7F660C-4FDD-4522-A348-AC8A15484252}" type="datetimeFigureOut">
              <a:rPr lang="ru-RU"/>
              <a:pPr>
                <a:defRPr/>
              </a:pPr>
              <a:t>09.03.2018</a:t>
            </a:fld>
            <a:endParaRPr lang="ru-RU"/>
          </a:p>
        </p:txBody>
      </p:sp>
      <p:sp>
        <p:nvSpPr>
          <p:cNvPr id="12" name="Нижний колонтитул 2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3" name="Номер слайда 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7A4D91-D422-4127-B622-C90CC207904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6" descr="school1404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740400"/>
            <a:ext cx="3206750" cy="1114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7" descr="school1404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67438" y="5740400"/>
            <a:ext cx="2005012" cy="1089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8" descr="school1404.pn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24213" y="5732463"/>
            <a:ext cx="3013075" cy="1125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6" name="Группа 16"/>
          <p:cNvGrpSpPr>
            <a:grpSpLocks/>
          </p:cNvGrpSpPr>
          <p:nvPr/>
        </p:nvGrpSpPr>
        <p:grpSpPr bwMode="auto">
          <a:xfrm>
            <a:off x="7899400" y="-65088"/>
            <a:ext cx="1281113" cy="6164263"/>
            <a:chOff x="7899594" y="-64395"/>
            <a:chExt cx="1280726" cy="6162957"/>
          </a:xfrm>
        </p:grpSpPr>
        <p:pic>
          <p:nvPicPr>
            <p:cNvPr id="7" name="Рисунок 10" descr="school1404.png"/>
            <p:cNvPicPr>
              <a:picLocks noChangeAspect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 rot="-5400000">
              <a:off x="6972123" y="867761"/>
              <a:ext cx="3104033" cy="12397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8" name="Рисунок 11" descr="school1404.png"/>
            <p:cNvPicPr>
              <a:picLocks noChangeAspect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 rot="-5400000">
              <a:off x="6991785" y="3910027"/>
              <a:ext cx="3096344" cy="12807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9" name="Рисунок 12" descr="school1426.png"/>
          <p:cNvPicPr>
            <a:picLocks noChangeAspect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410325" y="3924300"/>
            <a:ext cx="2771775" cy="3011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10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D24EE4-FC7E-4366-82E9-190897BE77A6}" type="datetimeFigureOut">
              <a:rPr lang="ru-RU"/>
              <a:pPr>
                <a:defRPr/>
              </a:pPr>
              <a:t>09.03.2018</a:t>
            </a:fld>
            <a:endParaRPr lang="ru-RU"/>
          </a:p>
        </p:txBody>
      </p:sp>
      <p:sp>
        <p:nvSpPr>
          <p:cNvPr id="11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2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412F71-9F3A-4026-B494-5936660ED8A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Группа 38"/>
          <p:cNvGrpSpPr>
            <a:grpSpLocks/>
          </p:cNvGrpSpPr>
          <p:nvPr/>
        </p:nvGrpSpPr>
        <p:grpSpPr bwMode="auto">
          <a:xfrm>
            <a:off x="-90488" y="0"/>
            <a:ext cx="9359901" cy="6858000"/>
            <a:chOff x="-90153" y="0"/>
            <a:chExt cx="9360326" cy="6858000"/>
          </a:xfrm>
        </p:grpSpPr>
        <p:grpSp>
          <p:nvGrpSpPr>
            <p:cNvPr id="4" name="Группа 22"/>
            <p:cNvGrpSpPr>
              <a:grpSpLocks/>
            </p:cNvGrpSpPr>
            <p:nvPr/>
          </p:nvGrpSpPr>
          <p:grpSpPr bwMode="auto">
            <a:xfrm>
              <a:off x="-90153" y="5950193"/>
              <a:ext cx="9360326" cy="907807"/>
              <a:chOff x="-90153" y="5950193"/>
              <a:chExt cx="9360326" cy="907807"/>
            </a:xfrm>
          </p:grpSpPr>
          <p:grpSp>
            <p:nvGrpSpPr>
              <p:cNvPr id="12" name="Группа 13"/>
              <p:cNvGrpSpPr>
                <a:grpSpLocks/>
              </p:cNvGrpSpPr>
              <p:nvPr/>
            </p:nvGrpSpPr>
            <p:grpSpPr bwMode="auto">
              <a:xfrm>
                <a:off x="-90153" y="5950193"/>
                <a:ext cx="6013176" cy="907807"/>
                <a:chOff x="179512" y="2865815"/>
                <a:chExt cx="6984776" cy="1339855"/>
              </a:xfrm>
            </p:grpSpPr>
            <p:pic>
              <p:nvPicPr>
                <p:cNvPr id="17" name="Рисунок 20" descr="school1404.png"/>
                <p:cNvPicPr>
                  <a:picLocks noChangeAspect="1"/>
                </p:cNvPicPr>
                <p:nvPr/>
              </p:nvPicPr>
              <p:blipFill>
                <a:blip r:embed="rId2" cstate="print"/>
                <a:srcRect/>
                <a:stretch>
                  <a:fillRect/>
                </a:stretch>
              </p:blipFill>
              <p:spPr bwMode="auto">
                <a:xfrm>
                  <a:off x="5076056" y="2899186"/>
                  <a:ext cx="1134408" cy="126876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18" name="Рисунок 21" descr="school1404.png"/>
                <p:cNvPicPr>
                  <a:picLocks noChangeAspect="1"/>
                </p:cNvPicPr>
                <p:nvPr/>
              </p:nvPicPr>
              <p:blipFill>
                <a:blip r:embed="rId3" cstate="print"/>
                <a:srcRect/>
                <a:stretch>
                  <a:fillRect/>
                </a:stretch>
              </p:blipFill>
              <p:spPr bwMode="auto">
                <a:xfrm>
                  <a:off x="179512" y="2924944"/>
                  <a:ext cx="1080120" cy="1239721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19" name="Рисунок 22" descr="school1404.png"/>
                <p:cNvPicPr>
                  <a:picLocks noChangeAspect="1"/>
                </p:cNvPicPr>
                <p:nvPr/>
              </p:nvPicPr>
              <p:blipFill>
                <a:blip r:embed="rId4" cstate="print"/>
                <a:srcRect/>
                <a:stretch>
                  <a:fillRect/>
                </a:stretch>
              </p:blipFill>
              <p:spPr bwMode="auto">
                <a:xfrm>
                  <a:off x="3059832" y="2924944"/>
                  <a:ext cx="1080120" cy="1280726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20" name="Рисунок 23" descr="school1404.png"/>
                <p:cNvPicPr>
                  <a:picLocks noChangeAspect="1"/>
                </p:cNvPicPr>
                <p:nvPr/>
              </p:nvPicPr>
              <p:blipFill>
                <a:blip r:embed="rId5" cstate="print"/>
                <a:srcRect/>
                <a:stretch>
                  <a:fillRect/>
                </a:stretch>
              </p:blipFill>
              <p:spPr bwMode="auto">
                <a:xfrm>
                  <a:off x="1187624" y="2924944"/>
                  <a:ext cx="1008112" cy="1280726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21" name="Рисунок 24" descr="school1404.png"/>
                <p:cNvPicPr>
                  <a:picLocks noChangeAspect="1"/>
                </p:cNvPicPr>
                <p:nvPr/>
              </p:nvPicPr>
              <p:blipFill>
                <a:blip r:embed="rId6" cstate="print"/>
                <a:srcRect/>
                <a:stretch>
                  <a:fillRect/>
                </a:stretch>
              </p:blipFill>
              <p:spPr bwMode="auto">
                <a:xfrm>
                  <a:off x="2123728" y="2924944"/>
                  <a:ext cx="1008112" cy="1280726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22" name="Рисунок 25" descr="school1404.png"/>
                <p:cNvPicPr>
                  <a:picLocks noChangeAspect="1"/>
                </p:cNvPicPr>
                <p:nvPr/>
              </p:nvPicPr>
              <p:blipFill>
                <a:blip r:embed="rId7" cstate="print"/>
                <a:srcRect/>
                <a:stretch>
                  <a:fillRect/>
                </a:stretch>
              </p:blipFill>
              <p:spPr bwMode="auto">
                <a:xfrm>
                  <a:off x="4067944" y="2899186"/>
                  <a:ext cx="1080120" cy="126876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23" name="Рисунок 26" descr="school1404.png"/>
                <p:cNvPicPr>
                  <a:picLocks noChangeAspect="1"/>
                </p:cNvPicPr>
                <p:nvPr/>
              </p:nvPicPr>
              <p:blipFill>
                <a:blip r:embed="rId8" cstate="print"/>
                <a:srcRect/>
                <a:stretch>
                  <a:fillRect/>
                </a:stretch>
              </p:blipFill>
              <p:spPr bwMode="auto">
                <a:xfrm>
                  <a:off x="6084168" y="2865815"/>
                  <a:ext cx="1080120" cy="126876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</p:grpSp>
          <p:pic>
            <p:nvPicPr>
              <p:cNvPr id="13" name="Рисунок 16" descr="school1404.png"/>
              <p:cNvPicPr>
                <a:picLocks noChangeAspect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5860640" y="5963751"/>
                <a:ext cx="929873" cy="83996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4" name="Рисунок 17" descr="school1404.png"/>
              <p:cNvPicPr>
                <a:picLocks noChangeAspect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8340300" y="5963751"/>
                <a:ext cx="929873" cy="86774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5" name="Рисунок 18" descr="school1404.png"/>
              <p:cNvPicPr>
                <a:picLocks noChangeAspect="1"/>
              </p:cNvPicPr>
              <p:nvPr/>
            </p:nvPicPr>
            <p:blipFill>
              <a:blip r:embed="rId5" cstate="print"/>
              <a:srcRect/>
              <a:stretch>
                <a:fillRect/>
              </a:stretch>
            </p:blipFill>
            <p:spPr bwMode="auto">
              <a:xfrm>
                <a:off x="6728521" y="5963751"/>
                <a:ext cx="867881" cy="86774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6" name="Рисунок 19" descr="school1404.png"/>
              <p:cNvPicPr>
                <a:picLocks noChangeAspect="1"/>
              </p:cNvPicPr>
              <p:nvPr/>
            </p:nvPicPr>
            <p:blipFill>
              <a:blip r:embed="rId6" cstate="print"/>
              <a:srcRect/>
              <a:stretch>
                <a:fillRect/>
              </a:stretch>
            </p:blipFill>
            <p:spPr bwMode="auto">
              <a:xfrm>
                <a:off x="7534411" y="5963751"/>
                <a:ext cx="867881" cy="86774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pic>
          <p:nvPicPr>
            <p:cNvPr id="5" name="Рисунок 8" descr="school1404.png"/>
            <p:cNvPicPr>
              <a:picLocks noChangeAspect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 rot="10800000" flipV="1">
              <a:off x="8244665" y="898188"/>
              <a:ext cx="976609" cy="8596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" name="Рисунок 9" descr="school1404.png"/>
            <p:cNvPicPr>
              <a:picLocks noChangeAspect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 rot="10800000" flipV="1">
              <a:off x="8291401" y="2657404"/>
              <a:ext cx="929873" cy="86774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" name="Рисунок 10" descr="school1404.png"/>
            <p:cNvPicPr>
              <a:picLocks noChangeAspect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 rot="10800000" flipV="1">
              <a:off x="8265643" y="1775163"/>
              <a:ext cx="929873" cy="8596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8" name="Рисунок 11" descr="school1404.png"/>
            <p:cNvPicPr>
              <a:picLocks noChangeAspect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 rot="10800000" flipV="1">
              <a:off x="8278522" y="0"/>
              <a:ext cx="929873" cy="8596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" name="Рисунок 12" descr="school1404.png"/>
            <p:cNvPicPr>
              <a:picLocks noChangeAspect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 rot="10800000" flipV="1">
              <a:off x="8278522" y="5157192"/>
              <a:ext cx="929873" cy="8399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" name="Рисунок 13" descr="school1404.png"/>
            <p:cNvPicPr>
              <a:picLocks noChangeAspect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 rot="10800000" flipV="1">
              <a:off x="8327635" y="4352225"/>
              <a:ext cx="867881" cy="86774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1" name="Рисунок 14" descr="school1404.png"/>
            <p:cNvPicPr>
              <a:picLocks noChangeAspect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 rot="10800000" flipV="1">
              <a:off x="8340514" y="3521500"/>
              <a:ext cx="867881" cy="86774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24" name="Рисунок 27" descr="school21099.png"/>
          <p:cNvPicPr>
            <a:picLocks noChangeAspect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348288" y="3744913"/>
            <a:ext cx="3829050" cy="3138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25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09212A-6FE5-4DFF-A9BA-CCCF7E382C7A}" type="datetimeFigureOut">
              <a:rPr lang="ru-RU"/>
              <a:pPr>
                <a:defRPr/>
              </a:pPr>
              <a:t>09.03.2018</a:t>
            </a:fld>
            <a:endParaRPr lang="ru-RU"/>
          </a:p>
        </p:txBody>
      </p:sp>
      <p:sp>
        <p:nvSpPr>
          <p:cNvPr id="26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7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5BCBED-A04C-4EC2-BEB6-A8B0BA6E535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FFFFCC"/>
            </a:gs>
            <a:gs pos="50000">
              <a:srgbClr val="FFE2C5"/>
            </a:gs>
            <a:gs pos="100000">
              <a:srgbClr val="FFA7A7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F83256D1-A4CE-4058-AA1D-FC65C1D4FF61}" type="datetimeFigureOut">
              <a:rPr lang="ru-RU"/>
              <a:pPr>
                <a:defRPr/>
              </a:pPr>
              <a:t>09.03.2018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96A7E88C-96CC-44D3-BBDC-13B79BAABCE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  <p:sldLayoutId id="2147483670" r:id="rId2"/>
    <p:sldLayoutId id="2147483671" r:id="rId3"/>
    <p:sldLayoutId id="2147483672" r:id="rId4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1.jpeg"/><Relationship Id="rId4" Type="http://schemas.openxmlformats.org/officeDocument/2006/relationships/image" Target="../media/image40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539552" y="332656"/>
            <a:ext cx="8064896" cy="175432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5400" b="1" dirty="0" smtClean="0">
                <a:ln w="10541" cmpd="sng">
                  <a:solidFill>
                    <a:schemeClr val="tx2">
                      <a:lumMod val="250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</a:rPr>
              <a:t>Проект </a:t>
            </a:r>
          </a:p>
          <a:p>
            <a:pPr algn="ctr">
              <a:defRPr/>
            </a:pPr>
            <a:r>
              <a:rPr lang="ru-RU" sz="5400" b="1" dirty="0" smtClean="0">
                <a:ln w="10541" cmpd="sng">
                  <a:solidFill>
                    <a:schemeClr val="tx2">
                      <a:lumMod val="250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</a:rPr>
              <a:t>«Мир профессий»</a:t>
            </a:r>
            <a:endParaRPr lang="ru-RU" sz="5400" b="1" dirty="0">
              <a:ln w="10541" cmpd="sng">
                <a:solidFill>
                  <a:schemeClr val="tx2">
                    <a:lumMod val="25000"/>
                  </a:schemeClr>
                </a:solidFill>
                <a:prstDash val="solid"/>
              </a:ln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627784" y="2420888"/>
            <a:ext cx="35283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tx2">
                    <a:lumMod val="50000"/>
                  </a:schemeClr>
                </a:solidFill>
                <a:latin typeface="+mn-lt"/>
              </a:rPr>
              <a:t>Выполнила ученица 1 класса А</a:t>
            </a:r>
          </a:p>
          <a:p>
            <a:r>
              <a:rPr lang="ru-RU" b="1" dirty="0" smtClean="0">
                <a:solidFill>
                  <a:schemeClr val="tx2">
                    <a:lumMod val="50000"/>
                  </a:schemeClr>
                </a:solidFill>
                <a:latin typeface="+mn-lt"/>
              </a:rPr>
              <a:t>Иванова Мария</a:t>
            </a:r>
            <a:endParaRPr lang="ru-RU" b="1" dirty="0">
              <a:solidFill>
                <a:schemeClr val="tx2">
                  <a:lumMod val="50000"/>
                </a:schemeClr>
              </a:solidFill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Текст 1"/>
          <p:cNvSpPr>
            <a:spLocks noGrp="1"/>
          </p:cNvSpPr>
          <p:nvPr>
            <p:ph type="body" sz="quarter" idx="13"/>
          </p:nvPr>
        </p:nvSpPr>
        <p:spPr>
          <a:xfrm>
            <a:off x="179512" y="404664"/>
            <a:ext cx="8208838" cy="1152674"/>
          </a:xfrm>
        </p:spPr>
        <p:txBody>
          <a:bodyPr/>
          <a:lstStyle/>
          <a:p>
            <a:pPr marL="0" indent="0" algn="ctr">
              <a:buFont typeface="Arial" charset="0"/>
              <a:buNone/>
            </a:pP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Архитектор</a:t>
            </a:r>
            <a:endParaRPr lang="ru-RU" sz="6000" b="1" dirty="0" smtClean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39552" y="1772816"/>
            <a:ext cx="6408712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>
                <a:solidFill>
                  <a:schemeClr val="tx2">
                    <a:lumMod val="50000"/>
                  </a:schemeClr>
                </a:solidFill>
              </a:rPr>
              <a:t>Профессия архитектора предполагает архитектурное проектирование на профессиональном уровне</a:t>
            </a:r>
            <a:r>
              <a:rPr lang="ru-RU" sz="2400" dirty="0" smtClean="0">
                <a:solidFill>
                  <a:schemeClr val="tx2">
                    <a:lumMod val="50000"/>
                  </a:schemeClr>
                </a:solidFill>
              </a:rPr>
              <a:t>.</a:t>
            </a:r>
          </a:p>
          <a:p>
            <a:r>
              <a:rPr lang="ru-RU" sz="2400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sz="2400" dirty="0">
                <a:solidFill>
                  <a:schemeClr val="tx2">
                    <a:lumMod val="50000"/>
                  </a:schemeClr>
                </a:solidFill>
              </a:rPr>
              <a:t>В обязанности специалиста входят организация архитектурной среды, проектирование зданий и разработка объемно-планировочных и архитектурных решений.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Текст 1"/>
          <p:cNvSpPr>
            <a:spLocks noGrp="1"/>
          </p:cNvSpPr>
          <p:nvPr>
            <p:ph type="body" sz="quarter" idx="13"/>
          </p:nvPr>
        </p:nvSpPr>
        <p:spPr>
          <a:xfrm>
            <a:off x="179512" y="404664"/>
            <a:ext cx="8208838" cy="1152674"/>
          </a:xfrm>
        </p:spPr>
        <p:txBody>
          <a:bodyPr/>
          <a:lstStyle/>
          <a:p>
            <a:pPr marL="0" indent="0" algn="ctr">
              <a:buFont typeface="Arial" charset="0"/>
              <a:buNone/>
            </a:pP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Архитектор</a:t>
            </a:r>
            <a:endParaRPr lang="ru-RU" sz="6000" b="1" dirty="0" smtClean="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24578" name="Picture 2" descr="http://zarplatyinfo.ru/wp-content/uploads/2015/09/prevyshaet-li-zarplata-arxitektora-v-rossii-srednyuyu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5616" y="1700808"/>
            <a:ext cx="5328592" cy="35501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Текст 1"/>
          <p:cNvSpPr>
            <a:spLocks noGrp="1"/>
          </p:cNvSpPr>
          <p:nvPr>
            <p:ph type="body" sz="quarter" idx="13"/>
          </p:nvPr>
        </p:nvSpPr>
        <p:spPr>
          <a:xfrm>
            <a:off x="395536" y="404664"/>
            <a:ext cx="8208838" cy="1152674"/>
          </a:xfrm>
        </p:spPr>
        <p:txBody>
          <a:bodyPr/>
          <a:lstStyle/>
          <a:p>
            <a:pPr marL="0" indent="0" algn="ctr">
              <a:buFont typeface="Arial" charset="0"/>
              <a:buNone/>
            </a:pP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Дизайнер</a:t>
            </a:r>
            <a:endParaRPr lang="ru-RU" sz="6000" b="1" dirty="0" smtClean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39552" y="1628800"/>
            <a:ext cx="6336703" cy="38669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>
                <a:solidFill>
                  <a:schemeClr val="tx2">
                    <a:lumMod val="50000"/>
                  </a:schemeClr>
                </a:solidFill>
              </a:rPr>
              <a:t>конструирует мир для пользователя – удобный и симпатичный.  Все ждут от дизайнера красоты, стиля, легкости, </a:t>
            </a:r>
            <a:r>
              <a:rPr lang="ru-RU" sz="2400" dirty="0" smtClean="0">
                <a:solidFill>
                  <a:schemeClr val="tx2">
                    <a:lumMod val="50000"/>
                  </a:schemeClr>
                </a:solidFill>
              </a:rPr>
              <a:t>энергичности.</a:t>
            </a:r>
            <a:r>
              <a:rPr lang="ru-RU" sz="2400" dirty="0">
                <a:solidFill>
                  <a:schemeClr val="tx2">
                    <a:lumMod val="50000"/>
                  </a:schemeClr>
                </a:solidFill>
              </a:rPr>
              <a:t> Есть дизайнер интерьера, дизайнер квартир, ландшафтный дизайнер, есть дизайнер одежды, есть </a:t>
            </a:r>
            <a:r>
              <a:rPr lang="ru-RU" sz="2400" dirty="0" err="1">
                <a:solidFill>
                  <a:schemeClr val="tx2">
                    <a:lumMod val="50000"/>
                  </a:schemeClr>
                </a:solidFill>
              </a:rPr>
              <a:t>веб-дизайнер</a:t>
            </a:r>
            <a:r>
              <a:rPr lang="ru-RU" sz="2400" dirty="0">
                <a:solidFill>
                  <a:schemeClr val="tx2">
                    <a:lumMod val="50000"/>
                  </a:schemeClr>
                </a:solidFill>
              </a:rPr>
              <a:t>. Эти профессии очень разные, хоть и называются дизайнер. Все они предполагают умение рисовать и придумывать. 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Текст 1"/>
          <p:cNvSpPr>
            <a:spLocks noGrp="1"/>
          </p:cNvSpPr>
          <p:nvPr>
            <p:ph type="body" sz="quarter" idx="13"/>
          </p:nvPr>
        </p:nvSpPr>
        <p:spPr>
          <a:xfrm>
            <a:off x="179512" y="404664"/>
            <a:ext cx="8208838" cy="1152674"/>
          </a:xfrm>
        </p:spPr>
        <p:txBody>
          <a:bodyPr/>
          <a:lstStyle/>
          <a:p>
            <a:pPr marL="0" indent="0" algn="ctr">
              <a:buFont typeface="Arial" charset="0"/>
              <a:buNone/>
            </a:pP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Дизайнер</a:t>
            </a:r>
            <a:endParaRPr lang="ru-RU" sz="6000" b="1" dirty="0" smtClean="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27650" name="Picture 2" descr="http://mebel-go.ru/mebelgoer/71398A9VP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556792"/>
            <a:ext cx="3903119" cy="2592288"/>
          </a:xfrm>
          <a:prstGeom prst="rect">
            <a:avLst/>
          </a:prstGeom>
          <a:noFill/>
        </p:spPr>
      </p:pic>
      <p:pic>
        <p:nvPicPr>
          <p:cNvPr id="27652" name="Picture 4" descr="http://900igr.net/up/datai/119603/0001-001-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99592" y="4077072"/>
            <a:ext cx="2160240" cy="2160241"/>
          </a:xfrm>
          <a:prstGeom prst="rect">
            <a:avLst/>
          </a:prstGeom>
          <a:noFill/>
        </p:spPr>
      </p:pic>
      <p:pic>
        <p:nvPicPr>
          <p:cNvPr id="27654" name="Picture 6" descr="https://10pix.ru/wp-content/uploads/001-125.jpe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27984" y="1412776"/>
            <a:ext cx="4224469" cy="2376264"/>
          </a:xfrm>
          <a:prstGeom prst="rect">
            <a:avLst/>
          </a:prstGeom>
          <a:noFill/>
        </p:spPr>
      </p:pic>
      <p:pic>
        <p:nvPicPr>
          <p:cNvPr id="27656" name="Picture 8" descr="http://www.gardeningflowers101.com/wp-content/uploads/landscape-design-48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635896" y="3645024"/>
            <a:ext cx="5382914" cy="306896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76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76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76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76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76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76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76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76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Прямоугольник 37"/>
          <p:cNvSpPr/>
          <p:nvPr/>
        </p:nvSpPr>
        <p:spPr>
          <a:xfrm>
            <a:off x="827584" y="1700808"/>
            <a:ext cx="5904656" cy="212365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6600" b="1" i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bg2">
                    <a:lumMod val="50000"/>
                  </a:schemeClr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Спасибо за внимание!</a:t>
            </a:r>
            <a:endParaRPr lang="ru-RU" sz="6600" b="1" i="1" cap="none" spc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bg2">
                  <a:lumMod val="50000"/>
                </a:schemeClr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Текст 1"/>
          <p:cNvSpPr>
            <a:spLocks noGrp="1"/>
          </p:cNvSpPr>
          <p:nvPr>
            <p:ph type="body" sz="quarter" idx="13"/>
          </p:nvPr>
        </p:nvSpPr>
        <p:spPr>
          <a:xfrm>
            <a:off x="179512" y="692151"/>
            <a:ext cx="8208838" cy="1152674"/>
          </a:xfrm>
        </p:spPr>
        <p:txBody>
          <a:bodyPr/>
          <a:lstStyle/>
          <a:p>
            <a:pPr marL="0" indent="0" algn="ctr">
              <a:buFont typeface="Arial" charset="0"/>
              <a:buNone/>
            </a:pP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Художник</a:t>
            </a:r>
            <a:endParaRPr lang="ru-RU" sz="6000" b="1" dirty="0" smtClean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11560" y="1844824"/>
            <a:ext cx="7704856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i="1" dirty="0">
                <a:solidFill>
                  <a:schemeClr val="tx2">
                    <a:lumMod val="50000"/>
                  </a:schemeClr>
                </a:solidFill>
                <a:latin typeface="+mn-lt"/>
              </a:rPr>
              <a:t>это творческий человек, который умеет переносить свои мысли, переживания и впечатления на полотно с помощью красок, карандашей и т.д. </a:t>
            </a:r>
            <a:endParaRPr lang="ru-RU" sz="3200" i="1" dirty="0" smtClean="0">
              <a:solidFill>
                <a:schemeClr val="tx2">
                  <a:lumMod val="50000"/>
                </a:schemeClr>
              </a:solidFill>
              <a:latin typeface="+mn-lt"/>
            </a:endParaRPr>
          </a:p>
          <a:p>
            <a:r>
              <a:rPr lang="ru-RU" sz="3200" i="1" dirty="0" smtClean="0">
                <a:solidFill>
                  <a:schemeClr val="tx2">
                    <a:lumMod val="50000"/>
                  </a:schemeClr>
                </a:solidFill>
                <a:latin typeface="+mn-lt"/>
              </a:rPr>
              <a:t>Это </a:t>
            </a:r>
            <a:r>
              <a:rPr lang="ru-RU" sz="3200" i="1" dirty="0">
                <a:solidFill>
                  <a:schemeClr val="tx2">
                    <a:lumMod val="50000"/>
                  </a:schemeClr>
                </a:solidFill>
                <a:latin typeface="+mn-lt"/>
              </a:rPr>
              <a:t>мастер изобразительного </a:t>
            </a:r>
            <a:endParaRPr lang="ru-RU" sz="3200" i="1" dirty="0" smtClean="0">
              <a:solidFill>
                <a:schemeClr val="tx2">
                  <a:lumMod val="50000"/>
                </a:schemeClr>
              </a:solidFill>
              <a:latin typeface="+mn-lt"/>
            </a:endParaRPr>
          </a:p>
          <a:p>
            <a:r>
              <a:rPr lang="ru-RU" sz="3200" i="1" dirty="0" smtClean="0">
                <a:solidFill>
                  <a:schemeClr val="tx2">
                    <a:lumMod val="50000"/>
                  </a:schemeClr>
                </a:solidFill>
                <a:latin typeface="+mn-lt"/>
              </a:rPr>
              <a:t>и </a:t>
            </a:r>
            <a:r>
              <a:rPr lang="ru-RU" sz="3200" i="1" dirty="0">
                <a:solidFill>
                  <a:schemeClr val="tx2">
                    <a:lumMod val="50000"/>
                  </a:schemeClr>
                </a:solidFill>
                <a:latin typeface="+mn-lt"/>
              </a:rPr>
              <a:t>других видов искусства.</a:t>
            </a:r>
            <a:endParaRPr lang="ru-RU" sz="3200" dirty="0">
              <a:solidFill>
                <a:schemeClr val="tx2">
                  <a:lumMod val="50000"/>
                </a:schemeClr>
              </a:solidFill>
              <a:latin typeface="+mn-lt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Текст 1"/>
          <p:cNvSpPr>
            <a:spLocks noGrp="1"/>
          </p:cNvSpPr>
          <p:nvPr>
            <p:ph type="body" sz="quarter" idx="13"/>
          </p:nvPr>
        </p:nvSpPr>
        <p:spPr>
          <a:xfrm>
            <a:off x="179512" y="692151"/>
            <a:ext cx="8208838" cy="1152674"/>
          </a:xfrm>
        </p:spPr>
        <p:txBody>
          <a:bodyPr/>
          <a:lstStyle/>
          <a:p>
            <a:pPr marL="0" indent="0" algn="ctr">
              <a:buFont typeface="Arial" charset="0"/>
              <a:buNone/>
            </a:pP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Художник</a:t>
            </a:r>
            <a:endParaRPr lang="ru-RU" sz="6000" b="1" dirty="0" smtClean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11560" y="1988840"/>
            <a:ext cx="6696744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>
                <a:solidFill>
                  <a:schemeClr val="tx2">
                    <a:lumMod val="50000"/>
                  </a:schemeClr>
                </a:solidFill>
              </a:rPr>
              <a:t>Зародилась данная профессия в глубоком прошлом. Еще первобытные люди изображали на стенах пещер сюжеты своего быта и деятельности. Именно они дали начало творческим процессам и зарождению живописи. </a:t>
            </a:r>
            <a:endParaRPr lang="ru-RU" sz="2800" dirty="0">
              <a:solidFill>
                <a:schemeClr val="tx2">
                  <a:lumMod val="50000"/>
                </a:schemeClr>
              </a:solidFill>
              <a:latin typeface="+mn-lt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Текст 1"/>
          <p:cNvSpPr>
            <a:spLocks noGrp="1"/>
          </p:cNvSpPr>
          <p:nvPr>
            <p:ph type="body" sz="quarter" idx="13"/>
          </p:nvPr>
        </p:nvSpPr>
        <p:spPr>
          <a:xfrm>
            <a:off x="179512" y="692151"/>
            <a:ext cx="8208838" cy="1152674"/>
          </a:xfrm>
        </p:spPr>
        <p:txBody>
          <a:bodyPr/>
          <a:lstStyle/>
          <a:p>
            <a:pPr marL="0" indent="0" algn="ctr">
              <a:buFont typeface="Arial" charset="0"/>
              <a:buNone/>
            </a:pP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Художник</a:t>
            </a:r>
            <a:endParaRPr lang="ru-RU" sz="6000" b="1" dirty="0" smtClean="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14338" name="Picture 2" descr="http://picfun.ru/wp-content/uploads/lBxyiIlIp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5616" y="1844824"/>
            <a:ext cx="5328592" cy="375032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Текст 1"/>
          <p:cNvSpPr>
            <a:spLocks noGrp="1"/>
          </p:cNvSpPr>
          <p:nvPr>
            <p:ph type="body" sz="quarter" idx="13"/>
          </p:nvPr>
        </p:nvSpPr>
        <p:spPr>
          <a:xfrm>
            <a:off x="179512" y="692151"/>
            <a:ext cx="8208838" cy="1152674"/>
          </a:xfrm>
        </p:spPr>
        <p:txBody>
          <a:bodyPr/>
          <a:lstStyle/>
          <a:p>
            <a:pPr marL="0" indent="0" algn="ctr">
              <a:buFont typeface="Arial" charset="0"/>
              <a:buNone/>
            </a:pP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Скульптор</a:t>
            </a:r>
            <a:endParaRPr lang="ru-RU" sz="6000" b="1" dirty="0" smtClean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71600" y="1916832"/>
            <a:ext cx="5976664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i="1" dirty="0">
                <a:solidFill>
                  <a:schemeClr val="tx2">
                    <a:lumMod val="50000"/>
                  </a:schemeClr>
                </a:solidFill>
                <a:latin typeface="+mn-lt"/>
              </a:rPr>
              <a:t>это специалист, который создает объемные художественные произведения из дерева, металла, гипса и т.д. Основные способы: резьба, высекание, лепка, литье.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Текст 1"/>
          <p:cNvSpPr>
            <a:spLocks noGrp="1"/>
          </p:cNvSpPr>
          <p:nvPr>
            <p:ph type="body" sz="quarter" idx="13"/>
          </p:nvPr>
        </p:nvSpPr>
        <p:spPr>
          <a:xfrm>
            <a:off x="179512" y="692151"/>
            <a:ext cx="8208838" cy="1152674"/>
          </a:xfrm>
        </p:spPr>
        <p:txBody>
          <a:bodyPr/>
          <a:lstStyle/>
          <a:p>
            <a:pPr marL="0" indent="0" algn="ctr">
              <a:buFont typeface="Arial" charset="0"/>
              <a:buNone/>
            </a:pP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Скульптор</a:t>
            </a:r>
            <a:endParaRPr lang="ru-RU" sz="6000" b="1" dirty="0" smtClean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67544" y="1844824"/>
            <a:ext cx="7128792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>
                <a:solidFill>
                  <a:schemeClr val="tx2">
                    <a:lumMod val="50000"/>
                  </a:schemeClr>
                </a:solidFill>
              </a:rPr>
              <a:t>Профессия скульптора существовала ещё в Древнем мире. Во многом благодаря её представителям нам известно, каким было искусство на заре развития человечества. Скульптурные произведения заслуженно вошли в список семи «чудес света»: это статуя Зевса Олимпийского и Колосс Родосский, созданные древними греками.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Текст 1"/>
          <p:cNvSpPr>
            <a:spLocks noGrp="1"/>
          </p:cNvSpPr>
          <p:nvPr>
            <p:ph type="body" sz="quarter" idx="13"/>
          </p:nvPr>
        </p:nvSpPr>
        <p:spPr>
          <a:xfrm>
            <a:off x="179512" y="692151"/>
            <a:ext cx="8208838" cy="1152674"/>
          </a:xfrm>
        </p:spPr>
        <p:txBody>
          <a:bodyPr/>
          <a:lstStyle/>
          <a:p>
            <a:pPr marL="0" indent="0" algn="ctr">
              <a:buFont typeface="Arial" charset="0"/>
              <a:buNone/>
            </a:pP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Скульптор</a:t>
            </a:r>
            <a:endParaRPr lang="ru-RU" sz="6000" b="1" dirty="0" smtClean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67544" y="1916832"/>
            <a:ext cx="6805263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>
                <a:solidFill>
                  <a:schemeClr val="tx2">
                    <a:lumMod val="50000"/>
                  </a:schemeClr>
                </a:solidFill>
              </a:rPr>
              <a:t>Создание скульптуры является творческим процессом. Одновременно скульптор применяет в своём деле множество технических приёмов. Он работает с различными инструментами и оборудованием, при этом руки – его самое главное орудие.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Текст 1"/>
          <p:cNvSpPr>
            <a:spLocks noGrp="1"/>
          </p:cNvSpPr>
          <p:nvPr>
            <p:ph type="body" sz="quarter" idx="13"/>
          </p:nvPr>
        </p:nvSpPr>
        <p:spPr>
          <a:xfrm>
            <a:off x="179512" y="332656"/>
            <a:ext cx="8208838" cy="1152674"/>
          </a:xfrm>
        </p:spPr>
        <p:txBody>
          <a:bodyPr/>
          <a:lstStyle/>
          <a:p>
            <a:pPr marL="0" indent="0" algn="ctr">
              <a:buFont typeface="Arial" charset="0"/>
              <a:buNone/>
            </a:pP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Скульптор</a:t>
            </a:r>
            <a:endParaRPr lang="ru-RU" sz="6000" b="1" dirty="0" smtClean="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20484" name="Picture 4" descr="http://toplutsk.com/i/articles/1804_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4005064"/>
            <a:ext cx="2952328" cy="1968219"/>
          </a:xfrm>
          <a:prstGeom prst="rect">
            <a:avLst/>
          </a:prstGeom>
          <a:noFill/>
        </p:spPr>
      </p:pic>
      <p:pic>
        <p:nvPicPr>
          <p:cNvPr id="20486" name="Picture 6" descr="https://im6.kommersant.ru/Issues.photo/OGONIOK/2016/043/KMO_155840_00001_1_t218_22381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91880" y="1628800"/>
            <a:ext cx="5012769" cy="281709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Текст 1"/>
          <p:cNvSpPr>
            <a:spLocks noGrp="1"/>
          </p:cNvSpPr>
          <p:nvPr>
            <p:ph type="body" sz="quarter" idx="13"/>
          </p:nvPr>
        </p:nvSpPr>
        <p:spPr>
          <a:xfrm>
            <a:off x="251520" y="332656"/>
            <a:ext cx="8208838" cy="1152674"/>
          </a:xfrm>
        </p:spPr>
        <p:txBody>
          <a:bodyPr/>
          <a:lstStyle/>
          <a:p>
            <a:pPr marL="0" indent="0" algn="ctr">
              <a:buFont typeface="Arial" charset="0"/>
              <a:buNone/>
            </a:pP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Архитектор</a:t>
            </a:r>
            <a:endParaRPr lang="ru-RU" sz="6000" b="1" dirty="0" smtClean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67544" y="1340768"/>
            <a:ext cx="7992888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>
                <a:solidFill>
                  <a:schemeClr val="tx2">
                    <a:lumMod val="50000"/>
                  </a:schemeClr>
                </a:solidFill>
              </a:rPr>
              <a:t>Профессия архитектор тесно связана со строительством, поэтому эта профессия является одной из самых древних. Во всем мире существует множество уникальных дворцов, храмов, ратушей, жилых зданий, мостов, построенных в различных архитектурных стилях. По этим стилям мы можем определить эпоху строительства, нравы жителей городов, их традиции или достаток. Красота той или иной постройки может вызывать у людей определенные чувства и настроение. Это и делает архитектуру искусством, в котором каждый архитектор общается со зрителями через свои творения, передает своё настроение, свои мысли и идеи.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ИЗО">
  <a:themeElements>
    <a:clrScheme name="цветочная">
      <a:dk1>
        <a:srgbClr val="FF5050"/>
      </a:dk1>
      <a:lt1>
        <a:srgbClr val="FFFFCC"/>
      </a:lt1>
      <a:dk2>
        <a:srgbClr val="CC99FF"/>
      </a:dk2>
      <a:lt2>
        <a:srgbClr val="CCFFCC"/>
      </a:lt2>
      <a:accent1>
        <a:srgbClr val="33CCFF"/>
      </a:accent1>
      <a:accent2>
        <a:srgbClr val="FF66CC"/>
      </a:accent2>
      <a:accent3>
        <a:srgbClr val="99FF99"/>
      </a:accent3>
      <a:accent4>
        <a:srgbClr val="CC66FF"/>
      </a:accent4>
      <a:accent5>
        <a:srgbClr val="66FFCC"/>
      </a:accent5>
      <a:accent6>
        <a:srgbClr val="FFCC66"/>
      </a:accent6>
      <a:hlink>
        <a:srgbClr val="0000FF"/>
      </a:hlink>
      <a:folHlink>
        <a:srgbClr val="6666FF"/>
      </a:folHlink>
    </a:clrScheme>
    <a:fontScheme name="Классическая">
      <a:maj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ИЗО</Template>
  <TotalTime>47</TotalTime>
  <Words>330</Words>
  <Application>Microsoft Office PowerPoint</Application>
  <PresentationFormat>Экран (4:3)</PresentationFormat>
  <Paragraphs>28</Paragraphs>
  <Slides>14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8" baseType="lpstr">
      <vt:lpstr>Arial</vt:lpstr>
      <vt:lpstr>Times New Roman</vt:lpstr>
      <vt:lpstr>Calibri</vt:lpstr>
      <vt:lpstr>ИЗО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Александр</dc:creator>
  <cp:keywords>Проект профессии</cp:keywords>
  <cp:lastModifiedBy>Александр</cp:lastModifiedBy>
  <cp:revision>5</cp:revision>
  <dcterms:created xsi:type="dcterms:W3CDTF">2018-03-09T18:21:33Z</dcterms:created>
  <dcterms:modified xsi:type="dcterms:W3CDTF">2018-03-09T19:09:15Z</dcterms:modified>
  <cp:contentStatus>Проект профессии</cp:contentStatus>
</cp:coreProperties>
</file>