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E868D-2948-41A8-8B98-FA2217386197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9AFA-1F0C-4DFF-B63B-AF8DFC537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4.postila.ru/storage/7456000/7444560/ab05d24f287a675df801e1100446562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376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276872"/>
            <a:ext cx="7996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Проект «Числа»</a:t>
            </a:r>
            <a:endParaRPr lang="ru-RU" sz="8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2292" name="Picture 4" descr="http://www.feedster.com/wp-content/uploads/2016/06/numbers.jpg"/>
          <p:cNvPicPr>
            <a:picLocks noChangeAspect="1" noChangeArrowheads="1"/>
          </p:cNvPicPr>
          <p:nvPr/>
        </p:nvPicPr>
        <p:blipFill>
          <a:blip r:embed="rId3" cstate="print"/>
          <a:srcRect r="39851"/>
          <a:stretch>
            <a:fillRect/>
          </a:stretch>
        </p:blipFill>
        <p:spPr bwMode="auto">
          <a:xfrm>
            <a:off x="7286612" y="214290"/>
            <a:ext cx="1857388" cy="173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dengi-i-udacha.ru/images/stories/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928117" cy="142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4.bp.blogspot.com/-ZPrB7pAHILI/VlIIbE5lDNI/AAAAAAAABak/O7-wPdZ-En8/s1600/106426999_she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3512"/>
            <a:ext cx="2339457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://svopi.ru/uploads/posts/2015-11/thumbs/1447687584_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509120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0" name="Picture 12" descr="http://foneyes.ru/img/picture/Jun/09/84a7d7699731933e4b659b948dd58342/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5214950"/>
            <a:ext cx="1964269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-317883" y="0"/>
            <a:ext cx="9461883" cy="7500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7166"/>
            <a:ext cx="935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+mj-lt"/>
              </a:rPr>
              <a:t>Источники информации</a:t>
            </a:r>
            <a:endParaRPr lang="ru-RU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00108"/>
            <a:ext cx="9501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https://yandex.ru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http://school-box.ru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https://otvet.mail.ru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http://playroom.ru/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https://ru.wikipedia.org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mtdata.ru/u23/photoBD6C/20747283547-0/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4305818" cy="3143248"/>
          </a:xfrm>
          <a:prstGeom prst="rect">
            <a:avLst/>
          </a:prstGeom>
          <a:noFill/>
        </p:spPr>
      </p:pic>
      <p:pic>
        <p:nvPicPr>
          <p:cNvPr id="23556" name="Picture 4" descr="http://img1.liveinternet.ru/images/attach/c/6/93/425/93425833_193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214686"/>
            <a:ext cx="1040420" cy="1382612"/>
          </a:xfrm>
          <a:prstGeom prst="rect">
            <a:avLst/>
          </a:prstGeom>
          <a:noFill/>
        </p:spPr>
      </p:pic>
      <p:pic>
        <p:nvPicPr>
          <p:cNvPr id="23558" name="Picture 6" descr="http://prikolnye-kartinki.ru/img/picture/Jun/19/5b8343b4e189a283b225e2c20d186582/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357562"/>
            <a:ext cx="928694" cy="1215114"/>
          </a:xfrm>
          <a:prstGeom prst="rect">
            <a:avLst/>
          </a:prstGeom>
          <a:noFill/>
        </p:spPr>
      </p:pic>
      <p:pic>
        <p:nvPicPr>
          <p:cNvPr id="23560" name="Picture 8" descr="https://im3-tub-ru.yandex.net/i?id=1b061addcff5a3f9bc4933fdf6a91d5e&amp;n=33&amp;h=215&amp;w=3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000108"/>
            <a:ext cx="4071966" cy="271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-317883" y="0"/>
            <a:ext cx="9461883" cy="75009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-216255" y="2928934"/>
            <a:ext cx="93602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0" y="0"/>
            <a:ext cx="9461883" cy="7500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35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+mj-lt"/>
              </a:rPr>
              <a:t>Необычное число</a:t>
            </a:r>
            <a:endParaRPr lang="ru-RU" sz="5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6"/>
            <a:ext cx="9358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«пи»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математическая константа, равная отношению длины окружности к длине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её диаметра.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Обозначается буквой греческого алфавита «пи». Старое название — 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лудольфово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число.</a:t>
            </a:r>
          </a:p>
        </p:txBody>
      </p:sp>
      <p:pic>
        <p:nvPicPr>
          <p:cNvPr id="1032" name="Picture 8" descr="http://barnaul.bezformata.ru/content/image74716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3857684" cy="255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teplyystanmedia.ru/upload/iblock/a40/a407c363c382e0f06b7822082033b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4071906" cy="271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s.rest22.ru/p/54/54601/54601-934b507f82a96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64344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kipkomp.sibnethost.ru/kipkomplekt.ru/jurnal/img/formul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771" y="2285992"/>
            <a:ext cx="3886229" cy="181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www.klassnye-chasy.ru/userfiles/image/dlina-okruzhnosti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000636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0" y="0"/>
            <a:ext cx="9461883" cy="7500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35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+mj-lt"/>
              </a:rPr>
              <a:t>Простые числа</a:t>
            </a:r>
            <a:endParaRPr lang="ru-RU" sz="5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6"/>
            <a:ext cx="935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Простое число —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натуральное число, имеющее ровно два натуральных делителя: 1 и само себя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1, 2, 3,5….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mg3.proshkolu.ru/content/media/pic/std/2000000/1148000/1147385-861ae0c117711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5948856" cy="417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svgorko.ru/upload/iblock/a15/a150735e127d78585d3deb405babbd0c.jpg"/>
          <p:cNvPicPr>
            <a:picLocks noChangeAspect="1" noChangeArrowheads="1"/>
          </p:cNvPicPr>
          <p:nvPr/>
        </p:nvPicPr>
        <p:blipFill>
          <a:blip r:embed="rId4" cstate="print"/>
          <a:srcRect l="30632" t="3971" r="32747"/>
          <a:stretch>
            <a:fillRect/>
          </a:stretch>
        </p:blipFill>
        <p:spPr bwMode="auto">
          <a:xfrm>
            <a:off x="6500826" y="1928802"/>
            <a:ext cx="1065527" cy="209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3sharika.ru/thumb/cXleMpxGMBwcXbRt4AQE5w/208r208/205328/w%D1%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643182"/>
            <a:ext cx="1866900" cy="198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://zateya63.ru.images.1c-bitrix-cdn.ru/upload/iblock/359/3599b8a90502cefd7248a62b1d3c5904.jpeg?1454630029668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286256"/>
            <a:ext cx="1508181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://s017.radikal.ru/i413/1112/38/6caa5f8308b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5726" y="5357826"/>
            <a:ext cx="1498274" cy="209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0" y="0"/>
            <a:ext cx="9461883" cy="7500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35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+mj-lt"/>
              </a:rPr>
              <a:t>Числа Фибоначчи</a:t>
            </a:r>
            <a:endParaRPr lang="ru-RU" sz="5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6"/>
            <a:ext cx="6572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Числа Фибоначчи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элементы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последовательности    0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1, 1, 2, 3, 5, 8, 13, 21, 34, 55, 89, 144, 233, 377, 610, 987, 1597, 2584, 4181, 6765, 10946, … 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которой первые два числа равны либо 1 и 1, либо 0 и 1, а каждое последующее число равно сумме двух предыдущих чисел. Названы в честь средневекового математика Леонардо Пизанского (известного как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Фибоначчи)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mathground.net/wp-content/uploads/2013/10/fibonicci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429264"/>
            <a:ext cx="3857652" cy="190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s://fs00.infourok.ru/images/doc/274/279180/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2333641" cy="175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http://www.strategijaforeksfor.ru/wp-content/uploads/2012/05/%D0%A4%D0%B8%D0%B1%D0%BE%D0%BD%D0%B0%D1%87%D1%87%D0%B8_%D1%87%D0%B8%D1%81%D0%BB%D0%B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72008"/>
            <a:ext cx="3096788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http://www.leaningtowerofpisa.net/images/fibonacc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7354" y="642918"/>
            <a:ext cx="2206646" cy="2967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7215206" y="37147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Математик Фибоначчи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0" y="-214338"/>
            <a:ext cx="9461883" cy="7500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35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+mj-lt"/>
              </a:rPr>
              <a:t>Палиндром</a:t>
            </a:r>
            <a:endParaRPr lang="ru-RU" sz="5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71546"/>
            <a:ext cx="942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называется палиндромом, если справа налево и слева направо читается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одинаково. Например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12321 – палиндром. </a:t>
            </a:r>
          </a:p>
        </p:txBody>
      </p:sp>
      <p:pic>
        <p:nvPicPr>
          <p:cNvPr id="17410" name="Picture 2" descr="http://www.mathsisfun.com/definitions/images/palindr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2786082" cy="239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st03.kakprosto.ru/tumb/680/images/article/2012/4/8/1_5254ff130d8695254ff130d8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86190"/>
            <a:ext cx="3824243" cy="226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beingtopper.com/wp-content/uploads/2014/02/PalindromicNumb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76" y="4857760"/>
            <a:ext cx="3429024" cy="229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dezinfo.net/images3/image/06.2011/kalkul/1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071678"/>
            <a:ext cx="4000528" cy="224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0" y="-214338"/>
            <a:ext cx="9461883" cy="7500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35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+mj-lt"/>
              </a:rPr>
              <a:t>Комплексные числа</a:t>
            </a:r>
            <a:endParaRPr lang="ru-RU" sz="5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00108"/>
            <a:ext cx="5929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Комплексные числа — расширение множества вещественных чисел, обычно обозначается . Любое комплексное число может быть представлено как формальная сумма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вещественные числа,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мнимая единица (один из квадратных корней из числа - 1).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axreferal.ru/wp-content/uploads/media/%D0%9C%D0%BD%D0%BE%D0%B6%D0%B5%D1%81%D1%82%D0%B2%D0%BE-%D0%BA%D0%BE%D0%BC%D0%BF%D0%BB%D0%B5%D0%BA%D1%81%D0%BD%D1%8B%D1%85-%D1%87%D0%B8%D1%81%D0%B5%D0%BB---%D1%80%D0%B5%D0%B0%D0%BB%D1%8C%D0%BD%D0%BE-%D0%B8%D0%BB%D0%B8-%D0%B2%D0%B8%D1%80%D1%82%D1%83%D0%B0%D0%BB%D1%8C%D0%BD%D0%BE/im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5421"/>
            <a:ext cx="4143404" cy="2932579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43438" y="4180344"/>
            <a:ext cx="471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Комплексные числа образуют алгебраически замкнутое поле — это означает, что многочлен степени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комплексными коэффициентами имеет ровно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комплексных корней, то есть верна основная теорема алгебры.</a:t>
            </a:r>
            <a:endParaRPr lang="ru-RU" sz="2400" dirty="0"/>
          </a:p>
        </p:txBody>
      </p:sp>
      <p:pic>
        <p:nvPicPr>
          <p:cNvPr id="2" name="Picture 4" descr="http://www.mir-igrushki.ru/published/publicdata/NEW/attachments/SC/products_pictures/AR3k8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928670"/>
            <a:ext cx="3704379" cy="289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-317883" y="0"/>
            <a:ext cx="9461883" cy="7500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9358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+mj-lt"/>
              </a:rPr>
              <a:t>Иррациональные и рациональные числа числа</a:t>
            </a:r>
            <a:endParaRPr lang="ru-RU" sz="5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Иррациональное число - это число, не являющееся рациональным, то есть такое, которое нельзя представить в виде отношения двух целых чисел.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tnu.podelise.ru/pars_docs/refs/275/274056/274056_html_m3962c36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00" y="1928802"/>
            <a:ext cx="3240000" cy="1143809"/>
          </a:xfrm>
          <a:prstGeom prst="rect">
            <a:avLst/>
          </a:prstGeom>
          <a:noFill/>
        </p:spPr>
      </p:pic>
      <p:pic>
        <p:nvPicPr>
          <p:cNvPr id="20484" name="Picture 4" descr="https://fs00.infourok.ru/images/doc/170/196036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3000396" cy="2250297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pic>
        <p:nvPicPr>
          <p:cNvPr id="20486" name="Picture 6" descr="http://images.myshared.ru/4/282852/slide_7.jpg"/>
          <p:cNvPicPr>
            <a:picLocks noChangeAspect="1" noChangeArrowheads="1"/>
          </p:cNvPicPr>
          <p:nvPr/>
        </p:nvPicPr>
        <p:blipFill>
          <a:blip r:embed="rId5" cstate="print"/>
          <a:srcRect b="12499"/>
          <a:stretch>
            <a:fillRect/>
          </a:stretch>
        </p:blipFill>
        <p:spPr bwMode="auto">
          <a:xfrm>
            <a:off x="2714612" y="5000636"/>
            <a:ext cx="3265678" cy="214311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43306" y="3214686"/>
            <a:ext cx="550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Рациональные числа - это положительные и отрицательные числа (целые и дробные) и ноль.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 descr="http://5klass.net/datas/matematika/Ratsionalnye-drobi/0003-003-Obyknovennaja-dro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500570"/>
            <a:ext cx="2520000" cy="189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-317883" y="0"/>
            <a:ext cx="9461883" cy="7500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9358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+mj-lt"/>
              </a:rPr>
              <a:t>Числа в пословицах и поговорках</a:t>
            </a:r>
            <a:endParaRPr lang="ru-RU" sz="5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71612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base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волк гоняет овец полк.</a:t>
            </a:r>
          </a:p>
          <a:p>
            <a:pPr indent="457200" fontAlgn="base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fontAlgn="base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медведя в одной берлоге не улягутся.</a:t>
            </a:r>
          </a:p>
          <a:p>
            <a:pPr indent="457200" fontAlgn="base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fontAlgn="base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двумя зайцами погонишься, ни одного не поймаешь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boroda.esy.es/wp-content/uploads/2015/10/2h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643446"/>
            <a:ext cx="2121836" cy="199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ecoclub.nsu.ru/isar/books/erdakov/4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928802"/>
            <a:ext cx="2500330" cy="1760437"/>
          </a:xfrm>
          <a:prstGeom prst="rect">
            <a:avLst/>
          </a:prstGeom>
          <a:noFill/>
        </p:spPr>
      </p:pic>
      <p:pic>
        <p:nvPicPr>
          <p:cNvPr id="21510" name="Picture 6" descr="http://rus.1september.ru/2008/06/1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29198"/>
            <a:ext cx="4223897" cy="21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youngplanet.ru/Animals/jivnosty/medvedy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571876"/>
            <a:ext cx="38100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ckgrounds.ucoz.ru/_ph/122/474498885.jpg"/>
          <p:cNvPicPr>
            <a:picLocks noChangeAspect="1" noChangeArrowheads="1"/>
          </p:cNvPicPr>
          <p:nvPr/>
        </p:nvPicPr>
        <p:blipFill>
          <a:blip r:embed="rId2" cstate="print"/>
          <a:srcRect b="2734"/>
          <a:stretch>
            <a:fillRect/>
          </a:stretch>
        </p:blipFill>
        <p:spPr bwMode="auto">
          <a:xfrm>
            <a:off x="-317883" y="0"/>
            <a:ext cx="9461883" cy="75009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935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+mj-lt"/>
              </a:rPr>
              <a:t>Числа в загадках</a:t>
            </a:r>
            <a:endParaRPr lang="ru-RU" sz="5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57222" y="928670"/>
            <a:ext cx="9501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кого одна нога, да и та без ботинка? </a:t>
            </a:r>
          </a:p>
          <a:p>
            <a:pPr indent="457200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одной ноге стоит, в воду пристально глядит.</a:t>
            </a:r>
          </a:p>
          <a:p>
            <a:pPr indent="457200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Тычет клювом наугад, ищет в реке лягушат.</a:t>
            </a:r>
          </a:p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носу повисла капля. Узнаете? Кто это? ... </a:t>
            </a:r>
          </a:p>
          <a:p>
            <a:pPr indent="457200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хлеву - два ряда барашков, и все беленькие.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dghjr7.ucoz.ru/Boletus_edulis_AWP_2012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2928958" cy="219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im-queen.ru/wp-content/uploads/2016/01/mNkYWQ0N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240000" cy="210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xallyava.ru/images/Ptitsi_GoLenastie/Sera_tsapLa/0efcfee2531e41344903d036fb1401c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357826"/>
            <a:ext cx="3240000" cy="219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290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Tanja</dc:creator>
  <cp:lastModifiedBy>Александр</cp:lastModifiedBy>
  <cp:revision>5</cp:revision>
  <dcterms:created xsi:type="dcterms:W3CDTF">2016-10-22T18:21:58Z</dcterms:created>
  <dcterms:modified xsi:type="dcterms:W3CDTF">2016-10-23T11:20:36Z</dcterms:modified>
</cp:coreProperties>
</file>